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2" r:id="rId5"/>
    <p:sldId id="258" r:id="rId6"/>
    <p:sldId id="259" r:id="rId7"/>
    <p:sldId id="264" r:id="rId8"/>
    <p:sldId id="260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5FDBF-D945-4E20-AF21-FAD0200B2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6D743B-427D-4E52-9D61-42CB9089A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39857B-3693-4F97-908B-78A57BF58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DE50-E0DB-44EE-A7AB-6D71D573FF0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9D3018-2533-44CD-A7BC-4D7FA3301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0C36D3-5588-43E7-A7A6-60B54083B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4706-5A93-4A81-ABC6-041BD1E84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97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7A967-F5A5-4219-A7BE-C94BB5D3B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46FB50-1B42-4676-A014-76DACFA04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D9271F-40BB-437E-B81F-5569D1CD1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DE50-E0DB-44EE-A7AB-6D71D573FF0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1BEAE9-7C90-4124-B446-56F42CC6C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2453D0-7480-434A-A5CE-9DB3DA85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4706-5A93-4A81-ABC6-041BD1E84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4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3436CE-4146-4A6B-807C-1FF4C6BF0E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2BC027-024A-41BE-AA0B-70057619F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2487B1-F772-4F23-8C52-5F871498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DE50-E0DB-44EE-A7AB-6D71D573FF0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FE2CF5-845D-452F-A737-525782DAA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507C23-8348-452A-8A0D-946497AFC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4706-5A93-4A81-ABC6-041BD1E84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41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6DB10-713B-476F-B14C-A3D034D06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25736-8FB9-4370-B993-F94A70F1C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379573-2350-4C0C-A254-92E66B89F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DE50-E0DB-44EE-A7AB-6D71D573FF0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AC4401-1B36-4FFC-8A04-2D2FB6C6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AB6398-D02E-46AE-A044-8990E7A13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4706-5A93-4A81-ABC6-041BD1E84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50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492AC-F8A8-47F9-8420-026DFB317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2E3EBF-FE09-4CCD-8921-AA3F4522D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771C07-78ED-4112-94C9-E2C98BC79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DE50-E0DB-44EE-A7AB-6D71D573FF0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7982E1-0996-4BEB-B607-E02ED21C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CB948E-F5B9-4AFA-B941-B1EAFC1C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4706-5A93-4A81-ABC6-041BD1E84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44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FC17F-FD9A-4F5E-A5A4-2BF599EE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B2445E-D8B8-4CFB-BAFF-C62EFC1558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1A7451-844C-445E-ABFD-154DD90E1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A389C7-927D-4D4C-A72E-38E53627D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DE50-E0DB-44EE-A7AB-6D71D573FF0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25213E-EF5C-4B18-9835-E7034B83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37C3C3-0B19-44B9-BB41-303C829F0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4706-5A93-4A81-ABC6-041BD1E84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371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DF177-5B4A-4225-8AB6-2471FF01A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92297B-178D-4D91-A65C-512CA4C67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6E7EDE-0754-4D75-9732-D4ACCA4F3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CD544D5-C23B-4C1A-B515-C7292BD6AA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2D1D63-9944-4E92-8BEA-A0B551227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E34230-7B50-4746-A6B1-B8568C351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DE50-E0DB-44EE-A7AB-6D71D573FF0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5FFF77-E110-4F7F-A1B4-FFA8F7DF4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235475-BDC8-47B8-AB21-1625BFE8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4706-5A93-4A81-ABC6-041BD1E84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45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989EF-903A-4E81-88ED-33B51CF80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0E482F-891E-4C3F-839E-623EE7BF1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DE50-E0DB-44EE-A7AB-6D71D573FF0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401E84-0544-4B9C-ACD4-BA2CF2732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2D183F-FE19-4289-99A3-480A876B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4706-5A93-4A81-ABC6-041BD1E84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91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ECB3132-0553-46B7-B9B9-282739AE8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DE50-E0DB-44EE-A7AB-6D71D573FF0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19FBB1-296A-483D-BD7C-8E01D2F45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709DE5-89E3-4ED1-91D0-3C2D38E9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4706-5A93-4A81-ABC6-041BD1E84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81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4ED3C-E3D6-46F6-A3EF-6AAD2D53E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C264AA-0E08-4163-B3E9-81F1B94D7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633475-B55A-439F-BF20-831467941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9FF745-598F-410B-861C-64DBDB37A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DE50-E0DB-44EE-A7AB-6D71D573FF0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F200B6-B19A-4172-863E-99B4D5AED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741422-DCC0-4A98-B38F-CBFC2301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4706-5A93-4A81-ABC6-041BD1E84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31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2C94E-AF66-4EF6-B921-0FB33830C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502CB5-247B-4184-B26A-D79FB4C40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167469-DCC2-4327-80CA-386BDEB55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B50C52-DAFA-494E-90DD-D96F09F4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DE50-E0DB-44EE-A7AB-6D71D573FF0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3A5AF8-E673-4DA3-8DF1-DDB5DFC95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5EA490-FD1F-4453-8E37-913C54EB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4706-5A93-4A81-ABC6-041BD1E84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04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DA679-BDAA-4611-B942-2CB5124F3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1B2DC9-96EB-4F1E-9296-BD9A57F9F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A0C09F-C34D-471D-9FF6-E07016B52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4DE50-E0DB-44EE-A7AB-6D71D573FF0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635D98-3952-452B-8AF0-9FF2D0CCF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E4E8D0-0AF8-4842-972D-B23466A47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64706-5A93-4A81-ABC6-041BD1E84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63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E487D-4916-4004-9221-E7D7424F8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280" y="2149474"/>
            <a:ext cx="11206480" cy="1447166"/>
          </a:xfrm>
        </p:spPr>
        <p:txBody>
          <a:bodyPr/>
          <a:lstStyle/>
          <a:p>
            <a:r>
              <a:rPr lang="ru-RU" b="1" dirty="0"/>
              <a:t>Что происходит на рынке ритейла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74F992-8618-412C-A594-DC1ACB7CA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2560" y="4079874"/>
            <a:ext cx="9144000" cy="2387599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Гвоздик О.А.</a:t>
            </a:r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r>
              <a:rPr lang="ru-RU" dirty="0"/>
              <a:t>27.03.2023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29C9A3-1C80-4ADF-90FD-1770AA5985DA}"/>
              </a:ext>
            </a:extLst>
          </p:cNvPr>
          <p:cNvSpPr txBox="1"/>
          <p:nvPr/>
        </p:nvSpPr>
        <p:spPr>
          <a:xfrm>
            <a:off x="782320" y="291515"/>
            <a:ext cx="10444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Дискуссионный клуб цеха «Маркетинг потребительских товаров и розничной торговли»</a:t>
            </a:r>
          </a:p>
        </p:txBody>
      </p:sp>
    </p:spTree>
    <p:extLst>
      <p:ext uri="{BB962C8B-B14F-4D97-AF65-F5344CB8AC3E}">
        <p14:creationId xmlns:p14="http://schemas.microsoft.com/office/powerpoint/2010/main" val="376982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6C3DCA-57D6-48B0-B32F-D99E81B1A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956"/>
            <a:ext cx="10515600" cy="620296"/>
          </a:xfrm>
        </p:spPr>
        <p:txBody>
          <a:bodyPr/>
          <a:lstStyle/>
          <a:p>
            <a:pPr algn="ctr"/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Темпы развития основных торговых сетей в 2022 г.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23DF6-AF0D-4CBA-8451-3253A4025779}"/>
              </a:ext>
            </a:extLst>
          </p:cNvPr>
          <p:cNvSpPr txBox="1"/>
          <p:nvPr/>
        </p:nvSpPr>
        <p:spPr>
          <a:xfrm>
            <a:off x="223520" y="965200"/>
            <a:ext cx="11856720" cy="5058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📌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Х5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открыла 2202 магазина (против 1366 в 2021 году), из них в формате «Чижик» - 445 магазинов (теперь у сети 517 магазинов)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📌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«Магнит» — 971 новая точка в сегменте FMCG и 242 «Магнит Косметик»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📌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«Светофора» появилось около 350 новых торговых точек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📌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Mercury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(«Красное и Белое» и «Бристоль») открыла 2929 новых магазинов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📌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Fix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открыла более 750 магазинов (всего 5661)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📌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ВкусВилл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запустил 125 новых магазинов и 21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даркстор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(всего 1360)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📌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ВинЛаб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за прошлый год вырос на 350 (всего 1350)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📌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«Лента» открыла 1 гипермаркет и 104 магазина малых форматов, но 42 магазин был закрыт (всего 820)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📌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«Азбука Вкуса» открылось 4 и закрыто 3 магазина (всего 172 )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📌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ОКЕЙ - закрыто 3 гипермаркета, открыто 4 гипермаркета и 42 дискаунтер «Да!»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📌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Количество ТЦ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Metro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Cash&amp;Carry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изменилось — 93 ТЦ. В формате «Фасоль» открыли 118 магазинов (всего 1727)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📌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SimpleWine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открыла 25 винотек в обычном и в новом демократичном формате (всего 73).</a:t>
            </a:r>
          </a:p>
        </p:txBody>
      </p:sp>
    </p:spTree>
    <p:extLst>
      <p:ext uri="{BB962C8B-B14F-4D97-AF65-F5344CB8AC3E}">
        <p14:creationId xmlns:p14="http://schemas.microsoft.com/office/powerpoint/2010/main" val="1792244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12098-9BA8-45B4-8365-34A4E8236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Структура рынка розничной торговли продуктами питания, 2022 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62A61E-77C9-4E95-8C84-68BE6DC540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50" t="31456" r="18907" b="35535"/>
          <a:stretch/>
        </p:blipFill>
        <p:spPr>
          <a:xfrm>
            <a:off x="1901301" y="2179065"/>
            <a:ext cx="8389398" cy="36444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0DDBA6-369A-48F7-9EEE-8DCFFFA6F86C}"/>
              </a:ext>
            </a:extLst>
          </p:cNvPr>
          <p:cNvSpPr txBox="1"/>
          <p:nvPr/>
        </p:nvSpPr>
        <p:spPr>
          <a:xfrm>
            <a:off x="1024631" y="6424759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Оценка </a:t>
            </a:r>
            <a:r>
              <a:rPr lang="en-US" sz="12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Infoline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189788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585979-E269-4D91-A50A-829566136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76" y="1017757"/>
            <a:ext cx="9397753" cy="4711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Важность факторов выбора магазина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B09920-D2E0-458F-B4FE-F6E4FED50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4" t="31586" r="46482" b="13138"/>
          <a:stretch/>
        </p:blipFill>
        <p:spPr>
          <a:xfrm>
            <a:off x="2033728" y="1488905"/>
            <a:ext cx="7216804" cy="481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13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8C59DD4-BDD4-4EDD-9EAB-E0C5A9188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8" y="1047568"/>
            <a:ext cx="5906812" cy="63919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i="0" u="none" strike="noStrike" baseline="0" dirty="0">
                <a:solidFill>
                  <a:srgbClr val="000000"/>
                </a:solidFill>
              </a:rPr>
              <a:t>Проникновение современных форматов ритейла (2021)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A2FBE8-C8B5-4B6D-B004-3EDA52D76C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21" t="39611" r="32937" b="34110"/>
          <a:stretch/>
        </p:blipFill>
        <p:spPr>
          <a:xfrm>
            <a:off x="325314" y="2041869"/>
            <a:ext cx="11251370" cy="29207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997666-BBCB-42EC-BACA-6021F31BB799}"/>
              </a:ext>
            </a:extLst>
          </p:cNvPr>
          <p:cNvSpPr txBox="1"/>
          <p:nvPr/>
        </p:nvSpPr>
        <p:spPr>
          <a:xfrm>
            <a:off x="6377128" y="1020934"/>
            <a:ext cx="5625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baseline="0" dirty="0">
                <a:solidFill>
                  <a:srgbClr val="000000"/>
                </a:solidFill>
                <a:latin typeface="___WRD_EMBED_SUB_41"/>
              </a:rPr>
              <a:t>Доля пяти крупнейших ритейлеров на рынке (2021)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811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9699AA-722E-44D6-9D49-FB6A6397E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2" y="1825625"/>
            <a:ext cx="5516879" cy="73842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/>
              <a:t>Динамика сопоставимых продаж ритейлеров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/>
              <a:t> коррелируется с показателем инфляции: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C2AE8A-D88F-476B-8FFD-09DA932CA1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00" t="41037" r="34500" b="29926"/>
          <a:stretch/>
        </p:blipFill>
        <p:spPr>
          <a:xfrm>
            <a:off x="365762" y="2564052"/>
            <a:ext cx="5608318" cy="28475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A81B69-11D6-4A5A-983D-56AF833115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1" t="50000" r="34665" b="22815"/>
          <a:stretch/>
        </p:blipFill>
        <p:spPr>
          <a:xfrm>
            <a:off x="6309359" y="2594718"/>
            <a:ext cx="5608318" cy="2830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9D870A-A579-46D3-A129-8232AC0161F4}"/>
              </a:ext>
            </a:extLst>
          </p:cNvPr>
          <p:cNvSpPr txBox="1"/>
          <p:nvPr/>
        </p:nvSpPr>
        <p:spPr>
          <a:xfrm>
            <a:off x="6309359" y="1825625"/>
            <a:ext cx="55168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0" u="none" strike="noStrike" baseline="0" dirty="0">
                <a:solidFill>
                  <a:srgbClr val="000000"/>
                </a:solidFill>
              </a:rPr>
              <a:t>Доля расходов на продукты питания в бюджете домохозяйств, %: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729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F374B1-024D-4B7C-8E4E-C99C5E3B7D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22" t="26620" r="26384" b="15341"/>
          <a:stretch/>
        </p:blipFill>
        <p:spPr>
          <a:xfrm>
            <a:off x="1890944" y="871007"/>
            <a:ext cx="8717871" cy="508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75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F5B8BE8-FB39-4E54-8F69-9CA087E05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060"/>
            <a:ext cx="10809303" cy="4729903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Оборот розничной торговли (</a:t>
            </a:r>
            <a:r>
              <a:rPr lang="ru-RU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доля </a:t>
            </a:r>
            <a:r>
              <a:rPr lang="ru-RU" sz="2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фуд</a:t>
            </a:r>
            <a:r>
              <a:rPr lang="ru-RU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49,5, нон-</a:t>
            </a:r>
            <a:r>
              <a:rPr lang="ru-RU" sz="2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фуд</a:t>
            </a:r>
            <a:r>
              <a:rPr lang="ru-RU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50,5%) </a:t>
            </a:r>
            <a:r>
              <a:rPr lang="ru-RU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России снизился на 6,7% по сравнению с 2021 г. и составил 42,5 трлн рублей (Росстат).</a:t>
            </a:r>
          </a:p>
          <a:p>
            <a:pPr algn="just"/>
            <a:r>
              <a:rPr lang="ru-RU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Доля онлайн-торговли – 7% от общих продаж товаров </a:t>
            </a: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FMCG</a:t>
            </a:r>
            <a:r>
              <a:rPr lang="ru-RU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По всем товарам – 9%. Лидеры - </a:t>
            </a:r>
            <a:r>
              <a:rPr lang="ru-RU" sz="2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Ozon</a:t>
            </a:r>
            <a:r>
              <a:rPr lang="ru-RU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Wildberries</a:t>
            </a:r>
            <a:r>
              <a:rPr lang="ru-RU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и "</a:t>
            </a:r>
            <a:r>
              <a:rPr lang="ru-RU" sz="2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Ситилинк</a:t>
            </a:r>
            <a:r>
              <a:rPr lang="ru-RU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" (их доля в общем объеме интернет-продаж составила 39%).</a:t>
            </a:r>
            <a:endParaRPr lang="en-US" sz="2000" b="1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¾</a:t>
            </a:r>
            <a:r>
              <a:rPr lang="ru-RU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Roboto" panose="02000000000000000000" pitchFamily="2" charset="0"/>
              </a:rPr>
              <a:t>онлайн-продаж</a:t>
            </a:r>
            <a:r>
              <a:rPr lang="ru-RU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Roboto" panose="02000000000000000000" pitchFamily="2" charset="0"/>
              </a:rPr>
              <a:t>происходит</a:t>
            </a:r>
            <a:r>
              <a:rPr lang="ru-RU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Roboto" panose="02000000000000000000" pitchFamily="2" charset="0"/>
              </a:rPr>
              <a:t>по</a:t>
            </a:r>
            <a:r>
              <a:rPr lang="ru-RU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Roboto" panose="02000000000000000000" pitchFamily="2" charset="0"/>
              </a:rPr>
              <a:t>распродажным</a:t>
            </a:r>
            <a:r>
              <a:rPr lang="ru-RU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Roboto" panose="02000000000000000000" pitchFamily="2" charset="0"/>
              </a:rPr>
              <a:t>скидкам.</a:t>
            </a:r>
          </a:p>
          <a:p>
            <a:pPr algn="just"/>
            <a:r>
              <a:rPr lang="ru-RU" sz="2000" b="1" dirty="0">
                <a:solidFill>
                  <a:srgbClr val="000000"/>
                </a:solidFill>
                <a:ea typeface="Calibri" panose="020F0502020204030204" pitchFamily="34" charset="0"/>
                <a:cs typeface="Roboto" panose="02000000000000000000" pitchFamily="2" charset="0"/>
              </a:rPr>
              <a:t>Доля продаж по промо-акциям – около 35-50% в обороте в зависимости от формата магазинов.</a:t>
            </a:r>
            <a:endParaRPr lang="ru-RU" sz="2000" b="1" dirty="0">
              <a:solidFill>
                <a:srgbClr val="000000"/>
              </a:solidFill>
              <a:effectLst/>
              <a:ea typeface="Calibri" panose="020F0502020204030204" pitchFamily="34" charset="0"/>
              <a:cs typeface="Roboto" panose="02000000000000000000" pitchFamily="2" charset="0"/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82% покупателей СТМ сравнивают цены СТМ магазина с ценами на товары ведущих производителей.</a:t>
            </a:r>
          </a:p>
          <a:p>
            <a:pPr algn="just"/>
            <a:r>
              <a:rPr lang="ru-RU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Рынок доставки продуктов</a:t>
            </a: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питания </a:t>
            </a: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-</a:t>
            </a:r>
            <a:r>
              <a:rPr lang="ru-RU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600-620 млрд руб.</a:t>
            </a:r>
          </a:p>
          <a:p>
            <a:pPr algn="just"/>
            <a:r>
              <a:rPr lang="ru-RU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Россияне стали заказывать меньше готовых рационов питания.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В 2022 г. оборот этого рынка упал на 4,3% по сравнению с 2021 г. и составил 15,7 млрд рублей. (впервые за 6 лет наблюдений, </a:t>
            </a:r>
            <a:r>
              <a:rPr lang="ru-RU" sz="2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источник – </a:t>
            </a:r>
            <a:r>
              <a:rPr lang="ru-RU" sz="2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Инфолайн</a:t>
            </a: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algn="just"/>
            <a:endParaRPr lang="ru-RU" sz="20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0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5BBCD26-66F1-4C6D-917A-1B63CAF3F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131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Отдельные цифры</a:t>
            </a:r>
          </a:p>
        </p:txBody>
      </p:sp>
    </p:spTree>
    <p:extLst>
      <p:ext uri="{BB962C8B-B14F-4D97-AF65-F5344CB8AC3E}">
        <p14:creationId xmlns:p14="http://schemas.microsoft.com/office/powerpoint/2010/main" val="3815765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A8989-669F-4F93-A2C6-977DB973C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254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Тенденции </a:t>
            </a:r>
            <a:r>
              <a:rPr lang="ru-RU" sz="3200" b="1">
                <a:latin typeface="+mn-lt"/>
              </a:rPr>
              <a:t>на 2023-2024 гг</a:t>
            </a:r>
            <a:r>
              <a:rPr lang="ru-RU" sz="3200" b="1" dirty="0">
                <a:latin typeface="+mn-lt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866595-D340-4AAA-908E-F0E09835D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63" y="1420427"/>
            <a:ext cx="11665258" cy="475653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/>
              <a:t>Замедление роста продаж основных участников рынка за счет:</a:t>
            </a:r>
          </a:p>
          <a:p>
            <a:pPr lvl="1" algn="just"/>
            <a:r>
              <a:rPr lang="ru-RU" sz="2000" dirty="0"/>
              <a:t>слабого спроса</a:t>
            </a:r>
          </a:p>
          <a:p>
            <a:pPr lvl="1" algn="just"/>
            <a:r>
              <a:rPr lang="ru-RU" sz="2000" dirty="0"/>
              <a:t>замедления инфляции</a:t>
            </a:r>
          </a:p>
          <a:p>
            <a:pPr lvl="1" algn="just"/>
            <a:r>
              <a:rPr lang="ru-RU" sz="2000" dirty="0"/>
              <a:t>дефицита кадров</a:t>
            </a:r>
          </a:p>
          <a:p>
            <a:pPr lvl="1" algn="just"/>
            <a:r>
              <a:rPr lang="ru-RU" sz="2000" dirty="0"/>
              <a:t>роста издержек.</a:t>
            </a:r>
          </a:p>
          <a:p>
            <a:pPr algn="just"/>
            <a:r>
              <a:rPr lang="ru-RU" sz="2400" dirty="0"/>
              <a:t>Основной рост рынка за счет:</a:t>
            </a:r>
          </a:p>
          <a:p>
            <a:pPr lvl="1" algn="just"/>
            <a:r>
              <a:rPr lang="ru-RU" sz="2000" dirty="0"/>
              <a:t>консолидации рынка за счет поглощений</a:t>
            </a:r>
          </a:p>
          <a:p>
            <a:pPr lvl="1" algn="just"/>
            <a:r>
              <a:rPr lang="ru-RU" sz="2000" dirty="0"/>
              <a:t>увеличивающейся доли дискаунтеров, в частности «жестких» (по </a:t>
            </a:r>
            <a:r>
              <a:rPr lang="ru-RU" sz="2000" dirty="0" err="1"/>
              <a:t>отд.оценкам</a:t>
            </a:r>
            <a:r>
              <a:rPr lang="ru-RU" sz="2000" dirty="0"/>
              <a:t> до 9-10% к 2026 г.)</a:t>
            </a:r>
          </a:p>
          <a:p>
            <a:pPr algn="just"/>
            <a:r>
              <a:rPr lang="ru-RU" sz="2400" dirty="0"/>
              <a:t>Рост доли продаж СТМ в общих продажах (как по количеству, так и по обороту) – до 15-18% (за исключением жестких дискаунтеров).</a:t>
            </a:r>
            <a:endParaRPr lang="en-US" sz="2400" dirty="0"/>
          </a:p>
          <a:p>
            <a:pPr algn="just"/>
            <a:r>
              <a:rPr lang="ru-RU" sz="2400" dirty="0"/>
              <a:t>Дальнейшее усиление </a:t>
            </a:r>
            <a:r>
              <a:rPr lang="ru-RU" sz="2400" dirty="0" err="1"/>
              <a:t>омниканальности</a:t>
            </a:r>
            <a:r>
              <a:rPr lang="ru-RU" sz="2400"/>
              <a:t> продаж.</a:t>
            </a:r>
            <a:endParaRPr lang="ru-RU" sz="2400" dirty="0"/>
          </a:p>
          <a:p>
            <a:pPr algn="just"/>
            <a:r>
              <a:rPr lang="ru-RU" sz="2400" dirty="0"/>
              <a:t>Дальнейшая трансформация ассортимента ключевых категорий (молочка, кондитерка, колбасы, </a:t>
            </a:r>
            <a:r>
              <a:rPr lang="ru-RU" sz="2400" dirty="0" err="1"/>
              <a:t>ФрОв</a:t>
            </a:r>
            <a:r>
              <a:rPr lang="ru-RU" sz="2400" dirty="0"/>
              <a:t>, бытовая химия и косметика).</a:t>
            </a:r>
          </a:p>
        </p:txBody>
      </p:sp>
    </p:spTree>
    <p:extLst>
      <p:ext uri="{BB962C8B-B14F-4D97-AF65-F5344CB8AC3E}">
        <p14:creationId xmlns:p14="http://schemas.microsoft.com/office/powerpoint/2010/main" val="33648603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563</Words>
  <Application>Microsoft Office PowerPoint</Application>
  <PresentationFormat>Широкоэкранный</PresentationFormat>
  <Paragraphs>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___WRD_EMBED_SUB_41</vt:lpstr>
      <vt:lpstr>Arial</vt:lpstr>
      <vt:lpstr>Calibri</vt:lpstr>
      <vt:lpstr>Calibri Light</vt:lpstr>
      <vt:lpstr>Segoe UI Emoji</vt:lpstr>
      <vt:lpstr>Тема Office</vt:lpstr>
      <vt:lpstr>Что происходит на рынке ритейла</vt:lpstr>
      <vt:lpstr>Темпы развития основных торговых сетей в 2022 г.</vt:lpstr>
      <vt:lpstr>Структура рынка розничной торговли продуктами питания, 2022 г.</vt:lpstr>
      <vt:lpstr>Презентация PowerPoint</vt:lpstr>
      <vt:lpstr>Презентация PowerPoint</vt:lpstr>
      <vt:lpstr>Презентация PowerPoint</vt:lpstr>
      <vt:lpstr>Презентация PowerPoint</vt:lpstr>
      <vt:lpstr>Отдельные цифры</vt:lpstr>
      <vt:lpstr>Тенденции на 2023-2024 гг.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происходит на рынке ритейла</dc:title>
  <dc:creator>Гвоздик Олег Александрович</dc:creator>
  <cp:lastModifiedBy>Гвоздик Олег Александрович</cp:lastModifiedBy>
  <cp:revision>15</cp:revision>
  <dcterms:created xsi:type="dcterms:W3CDTF">2023-03-27T07:28:52Z</dcterms:created>
  <dcterms:modified xsi:type="dcterms:W3CDTF">2023-03-29T05:53:11Z</dcterms:modified>
</cp:coreProperties>
</file>