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omments/comment3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79" r:id="rId2"/>
    <p:sldId id="281" r:id="rId3"/>
    <p:sldId id="280" r:id="rId4"/>
    <p:sldId id="274" r:id="rId5"/>
    <p:sldId id="264" r:id="rId6"/>
    <p:sldId id="263" r:id="rId7"/>
    <p:sldId id="272" r:id="rId8"/>
    <p:sldId id="265" r:id="rId9"/>
    <p:sldId id="259" r:id="rId10"/>
    <p:sldId id="257" r:id="rId11"/>
    <p:sldId id="266" r:id="rId12"/>
    <p:sldId id="262" r:id="rId13"/>
    <p:sldId id="268" r:id="rId14"/>
    <p:sldId id="261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4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08" autoAdjust="0"/>
    <p:restoredTop sz="94660"/>
  </p:normalViewPr>
  <p:slideViewPr>
    <p:cSldViewPr snapToGrid="0">
      <p:cViewPr varScale="1">
        <p:scale>
          <a:sx n="74" d="100"/>
          <a:sy n="74" d="100"/>
        </p:scale>
        <p:origin x="66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H:\2024\02%202024\&#1043;&#1080;&#1083;&#1100;&#1076;&#1080;&#1103;%2002%202024\&#1057;&#1090;&#1086;&#1080;&#1084;&#1086;&#1089;&#1090;&#1100;%20&#1086;&#1073;&#1088;&#1072;&#1079;&#1086;&#1074;%20&#1074;%20&#1042;&#1059;&#1047;&#1077;%20&#1080;%20&#1085;&#1072;%20&#1082;&#1091;&#1088;&#1089;&#1072;&#1093;%20&#1080;&#1085;&#1086;&#1089;%20&#1103;&#1079;&#1099;&#1082;%20&#1087;&#1086;%20&#1075;&#1086;&#1076;&#1072;&#1084;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H:\2024\02%202024\&#1043;&#1080;&#1083;&#1100;&#1076;&#1080;&#1103;%2002%202024\&#1052;&#1072;&#1090;&#1077;&#1088;%20&#1076;&#1083;&#1103;%20&#1074;&#1099;&#1089;&#1090;&#1091;&#1087;&#1083;&#1077;&#1085;%2026%2002%202024\&#1070;%20&#1050;&#1086;&#1088;&#1077;&#1103;%20&#1045;&#1089;&#1090;&#1077;&#1089;%20&#1087;&#1088;&#1080;&#1088;&#1086;&#1089;&#1090;%20&#1057;&#1050;&#1056;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&#1050;&#1085;&#1080;&#1075;&#1072;9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600" dirty="0">
                <a:solidFill>
                  <a:sysClr val="windowText" lastClr="000000"/>
                </a:solidFill>
              </a:rPr>
              <a:t>Корреляция: стоимости обучения (за семестр) в российском ВУЗе и средней  по РФ месячной начисленной заработной платы</a:t>
            </a:r>
          </a:p>
        </c:rich>
      </c:tx>
      <c:layout>
        <c:manualLayout>
          <c:xMode val="edge"/>
          <c:yMode val="edge"/>
          <c:x val="0.11864931505963941"/>
          <c:y val="6.921515856563598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0140747515158957"/>
          <c:y val="7.7175810136098366E-2"/>
          <c:w val="0.89137708721800124"/>
          <c:h val="0.699074918183752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Лист1!$B$13</c:f>
              <c:strCache>
                <c:ptCount val="1"/>
                <c:pt idx="0">
                  <c:v>Средняя стоимость высшего образования в гос. и мун. ВУЗах за семестр в тыс. руб.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triangle"/>
            <c:size val="5"/>
            <c:spPr>
              <a:solidFill>
                <a:srgbClr val="C00000"/>
              </a:solidFill>
              <a:ln w="3175">
                <a:solidFill>
                  <a:srgbClr val="00B050"/>
                </a:solidFill>
              </a:ln>
              <a:effectLst/>
            </c:spPr>
          </c:marker>
          <c:cat>
            <c:numRef>
              <c:f>Лист1!$C$12:$M$12</c:f>
              <c:numCache>
                <c:formatCode>[$-F419]yyyy\,\ mmmm;@</c:formatCode>
                <c:ptCount val="11"/>
                <c:pt idx="0">
                  <c:v>39965</c:v>
                </c:pt>
                <c:pt idx="1">
                  <c:v>40331</c:v>
                </c:pt>
                <c:pt idx="2">
                  <c:v>40697</c:v>
                </c:pt>
                <c:pt idx="3">
                  <c:v>41064</c:v>
                </c:pt>
                <c:pt idx="4">
                  <c:v>41430</c:v>
                </c:pt>
                <c:pt idx="5">
                  <c:v>41791</c:v>
                </c:pt>
                <c:pt idx="6">
                  <c:v>42157</c:v>
                </c:pt>
                <c:pt idx="7">
                  <c:v>42524</c:v>
                </c:pt>
                <c:pt idx="8">
                  <c:v>42890</c:v>
                </c:pt>
                <c:pt idx="9">
                  <c:v>43256</c:v>
                </c:pt>
                <c:pt idx="10">
                  <c:v>43617</c:v>
                </c:pt>
              </c:numCache>
            </c:numRef>
          </c:cat>
          <c:val>
            <c:numRef>
              <c:f>Лист1!$C$13:$M$13</c:f>
              <c:numCache>
                <c:formatCode>_-* #\ ##0.0"р."_-;\-* #\ ##0.0"р."_-;_-* "-"?"р."_-;_-@_-</c:formatCode>
                <c:ptCount val="11"/>
                <c:pt idx="0" formatCode="_(&quot;р.&quot;* #,##0_);_(&quot;р.&quot;* \(#,##0\);_(&quot;р.&quot;* &quot;-&quot;_);_(@_)">
                  <c:v>23300</c:v>
                </c:pt>
                <c:pt idx="1">
                  <c:v>24500</c:v>
                </c:pt>
                <c:pt idx="2">
                  <c:v>26000</c:v>
                </c:pt>
                <c:pt idx="3">
                  <c:v>30000</c:v>
                </c:pt>
                <c:pt idx="4">
                  <c:v>36500</c:v>
                </c:pt>
                <c:pt idx="5">
                  <c:v>40000</c:v>
                </c:pt>
                <c:pt idx="6">
                  <c:v>43000</c:v>
                </c:pt>
                <c:pt idx="7">
                  <c:v>48300</c:v>
                </c:pt>
                <c:pt idx="8">
                  <c:v>51000</c:v>
                </c:pt>
                <c:pt idx="9">
                  <c:v>59000</c:v>
                </c:pt>
                <c:pt idx="10">
                  <c:v>68900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866-4051-A54F-6DEAE878A6BD}"/>
            </c:ext>
          </c:extLst>
        </c:ser>
        <c:ser>
          <c:idx val="1"/>
          <c:order val="1"/>
          <c:tx>
            <c:strRef>
              <c:f>Лист1!$B$14</c:f>
              <c:strCache>
                <c:ptCount val="1"/>
                <c:pt idx="0">
                  <c:v>Средняя месячная по РФ начисленная заработная плата руб.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7030A0"/>
              </a:solidFill>
              <a:ln w="3175">
                <a:solidFill>
                  <a:srgbClr val="FFFF00"/>
                </a:solidFill>
              </a:ln>
              <a:effectLst/>
            </c:spPr>
          </c:marker>
          <c:cat>
            <c:numRef>
              <c:f>Лист1!$C$12:$M$12</c:f>
              <c:numCache>
                <c:formatCode>[$-F419]yyyy\,\ mmmm;@</c:formatCode>
                <c:ptCount val="11"/>
                <c:pt idx="0">
                  <c:v>39965</c:v>
                </c:pt>
                <c:pt idx="1">
                  <c:v>40331</c:v>
                </c:pt>
                <c:pt idx="2">
                  <c:v>40697</c:v>
                </c:pt>
                <c:pt idx="3">
                  <c:v>41064</c:v>
                </c:pt>
                <c:pt idx="4">
                  <c:v>41430</c:v>
                </c:pt>
                <c:pt idx="5">
                  <c:v>41791</c:v>
                </c:pt>
                <c:pt idx="6">
                  <c:v>42157</c:v>
                </c:pt>
                <c:pt idx="7">
                  <c:v>42524</c:v>
                </c:pt>
                <c:pt idx="8">
                  <c:v>42890</c:v>
                </c:pt>
                <c:pt idx="9">
                  <c:v>43256</c:v>
                </c:pt>
                <c:pt idx="10">
                  <c:v>43617</c:v>
                </c:pt>
              </c:numCache>
            </c:numRef>
          </c:cat>
          <c:val>
            <c:numRef>
              <c:f>Лист1!$C$14:$M$14</c:f>
              <c:numCache>
                <c:formatCode>_("р."* #,##0_);_("р."* \(#,##0\);_("р."* "-"_);_(@_)</c:formatCode>
                <c:ptCount val="11"/>
                <c:pt idx="0">
                  <c:v>18872</c:v>
                </c:pt>
                <c:pt idx="1">
                  <c:v>21325</c:v>
                </c:pt>
                <c:pt idx="2">
                  <c:v>23598</c:v>
                </c:pt>
                <c:pt idx="3">
                  <c:v>26684</c:v>
                </c:pt>
                <c:pt idx="4">
                  <c:v>30299</c:v>
                </c:pt>
                <c:pt idx="5">
                  <c:v>32515</c:v>
                </c:pt>
                <c:pt idx="6">
                  <c:v>33901</c:v>
                </c:pt>
                <c:pt idx="7">
                  <c:v>35888</c:v>
                </c:pt>
                <c:pt idx="8">
                  <c:v>38073</c:v>
                </c:pt>
                <c:pt idx="9">
                  <c:v>42413</c:v>
                </c:pt>
                <c:pt idx="10">
                  <c:v>50145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866-4051-A54F-6DEAE878A6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58402208"/>
        <c:axId val="258402768"/>
      </c:lineChart>
      <c:dateAx>
        <c:axId val="258402208"/>
        <c:scaling>
          <c:orientation val="minMax"/>
        </c:scaling>
        <c:delete val="0"/>
        <c:axPos val="b"/>
        <c:numFmt formatCode="m/d/yyyy" sourceLinked="0"/>
        <c:majorTickMark val="in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58402768"/>
        <c:crosses val="autoZero"/>
        <c:auto val="0"/>
        <c:lblOffset val="100"/>
        <c:baseTimeUnit val="years"/>
        <c:majorUnit val="1"/>
        <c:majorTimeUnit val="years"/>
      </c:dateAx>
      <c:valAx>
        <c:axId val="2584027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р.&quot;* #,##0_);_(&quot;р.&quot;* \(#,##0\);_(&quot;р.&quot;* &quot;-&quot;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584022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6880998008249233E-2"/>
          <c:y val="0.91503925990812285"/>
          <c:w val="0.67041264465507378"/>
          <c:h val="8.2863311044433785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600" dirty="0">
                <a:solidFill>
                  <a:schemeClr val="tx1"/>
                </a:solidFill>
              </a:rPr>
              <a:t>Суммарный коэффициент рождаемости Южная Корея (1925 - 2022 гг.)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4.2651473777076877E-2"/>
          <c:y val="3.9442235813122048E-2"/>
          <c:w val="0.94229998201068799"/>
          <c:h val="0.87361255894271084"/>
        </c:manualLayout>
      </c:layout>
      <c:lineChart>
        <c:grouping val="standard"/>
        <c:varyColors val="0"/>
        <c:ser>
          <c:idx val="2"/>
          <c:order val="0"/>
          <c:tx>
            <c:strRef>
              <c:f>Лист1!$D$2</c:f>
              <c:strCache>
                <c:ptCount val="1"/>
                <c:pt idx="0">
                  <c:v>Суммарный коэффициент рождаемости</c:v>
                </c:pt>
              </c:strCache>
            </c:strRef>
          </c:tx>
          <c:spPr>
            <a:ln w="25400" cap="rnd">
              <a:solidFill>
                <a:srgbClr val="0070C0"/>
              </a:solidFill>
              <a:round/>
            </a:ln>
            <a:effectLst/>
          </c:spPr>
          <c:marker>
            <c:symbol val="diamond"/>
            <c:size val="5"/>
            <c:spPr>
              <a:solidFill>
                <a:srgbClr val="C00000"/>
              </a:solidFill>
              <a:ln w="9525">
                <a:solidFill>
                  <a:srgbClr val="0070C0"/>
                </a:solidFill>
              </a:ln>
              <a:effectLst/>
            </c:spPr>
          </c:marker>
          <c:dLbls>
            <c:dLbl>
              <c:idx val="12"/>
              <c:layout>
                <c:manualLayout>
                  <c:x val="1.3680494738395547E-2"/>
                  <c:y val="-1.258457428466110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737-4AD1-A2AD-DD49219C958C}"/>
                </c:ext>
              </c:extLst>
            </c:dLbl>
            <c:dLbl>
              <c:idx val="52"/>
              <c:layout>
                <c:manualLayout>
                  <c:x val="1.3680494738395547E-2"/>
                  <c:y val="-2.726657761676569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737-4AD1-A2AD-DD49219C958C}"/>
                </c:ext>
              </c:extLst>
            </c:dLbl>
            <c:dLbl>
              <c:idx val="58"/>
              <c:layout>
                <c:manualLayout>
                  <c:x val="5.4721978953582188E-3"/>
                  <c:y val="1.468200333210460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737-4AD1-A2AD-DD49219C958C}"/>
                </c:ext>
              </c:extLst>
            </c:dLbl>
            <c:dLbl>
              <c:idx val="67"/>
              <c:layout>
                <c:manualLayout>
                  <c:x val="-1.3680494738396551E-3"/>
                  <c:y val="-3.565629380653990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737-4AD1-A2AD-DD49219C958C}"/>
                </c:ext>
              </c:extLst>
            </c:dLbl>
            <c:dLbl>
              <c:idx val="76"/>
              <c:layout>
                <c:manualLayout>
                  <c:x val="-1.003224691478429E-16"/>
                  <c:y val="-2.516914856932217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737-4AD1-A2AD-DD49219C958C}"/>
                </c:ext>
              </c:extLst>
            </c:dLbl>
            <c:dLbl>
              <c:idx val="87"/>
              <c:layout>
                <c:manualLayout>
                  <c:x val="-1.3680494738395547E-3"/>
                  <c:y val="-2.307171952187866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737-4AD1-A2AD-DD49219C958C}"/>
                </c:ext>
              </c:extLst>
            </c:dLbl>
            <c:dLbl>
              <c:idx val="92"/>
              <c:layout>
                <c:manualLayout>
                  <c:x val="-1.3680494738397553E-3"/>
                  <c:y val="-2.097429047443514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737-4AD1-A2AD-DD49219C958C}"/>
                </c:ext>
              </c:extLst>
            </c:dLbl>
            <c:dLbl>
              <c:idx val="97"/>
              <c:layout>
                <c:manualLayout>
                  <c:x val="-2.006449382956858E-16"/>
                  <c:y val="-3.355886475909623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737-4AD1-A2AD-DD49219C958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Лист1!$B$3:$B$100</c:f>
              <c:numCache>
                <c:formatCode>General</c:formatCode>
                <c:ptCount val="98"/>
                <c:pt idx="0">
                  <c:v>1925</c:v>
                </c:pt>
                <c:pt idx="1">
                  <c:v>1926</c:v>
                </c:pt>
                <c:pt idx="2">
                  <c:v>1927</c:v>
                </c:pt>
                <c:pt idx="3">
                  <c:v>1928</c:v>
                </c:pt>
                <c:pt idx="4">
                  <c:v>1929</c:v>
                </c:pt>
                <c:pt idx="5">
                  <c:v>1930</c:v>
                </c:pt>
                <c:pt idx="6">
                  <c:v>1931</c:v>
                </c:pt>
                <c:pt idx="7">
                  <c:v>1932</c:v>
                </c:pt>
                <c:pt idx="8">
                  <c:v>1933</c:v>
                </c:pt>
                <c:pt idx="9">
                  <c:v>1934</c:v>
                </c:pt>
                <c:pt idx="10">
                  <c:v>1935</c:v>
                </c:pt>
                <c:pt idx="11">
                  <c:v>1936</c:v>
                </c:pt>
                <c:pt idx="12">
                  <c:v>1937</c:v>
                </c:pt>
                <c:pt idx="13">
                  <c:v>1938</c:v>
                </c:pt>
                <c:pt idx="14">
                  <c:v>1939</c:v>
                </c:pt>
                <c:pt idx="15">
                  <c:v>1940</c:v>
                </c:pt>
                <c:pt idx="16">
                  <c:v>1941</c:v>
                </c:pt>
                <c:pt idx="17">
                  <c:v>1942</c:v>
                </c:pt>
                <c:pt idx="18">
                  <c:v>1943</c:v>
                </c:pt>
                <c:pt idx="19">
                  <c:v>1944</c:v>
                </c:pt>
                <c:pt idx="20">
                  <c:v>1945</c:v>
                </c:pt>
                <c:pt idx="21">
                  <c:v>1946</c:v>
                </c:pt>
                <c:pt idx="22">
                  <c:v>1947</c:v>
                </c:pt>
                <c:pt idx="23">
                  <c:v>1948</c:v>
                </c:pt>
                <c:pt idx="24">
                  <c:v>1949</c:v>
                </c:pt>
                <c:pt idx="25">
                  <c:v>1950</c:v>
                </c:pt>
                <c:pt idx="26">
                  <c:v>1951</c:v>
                </c:pt>
                <c:pt idx="27">
                  <c:v>1952</c:v>
                </c:pt>
                <c:pt idx="28">
                  <c:v>1953</c:v>
                </c:pt>
                <c:pt idx="29">
                  <c:v>1954</c:v>
                </c:pt>
                <c:pt idx="30">
                  <c:v>1955</c:v>
                </c:pt>
                <c:pt idx="31">
                  <c:v>1956</c:v>
                </c:pt>
                <c:pt idx="32">
                  <c:v>1957</c:v>
                </c:pt>
                <c:pt idx="33">
                  <c:v>1958</c:v>
                </c:pt>
                <c:pt idx="34">
                  <c:v>1959</c:v>
                </c:pt>
                <c:pt idx="35">
                  <c:v>1960</c:v>
                </c:pt>
                <c:pt idx="36">
                  <c:v>1961</c:v>
                </c:pt>
                <c:pt idx="37">
                  <c:v>1962</c:v>
                </c:pt>
                <c:pt idx="38">
                  <c:v>1963</c:v>
                </c:pt>
                <c:pt idx="39">
                  <c:v>1964</c:v>
                </c:pt>
                <c:pt idx="40">
                  <c:v>1965</c:v>
                </c:pt>
                <c:pt idx="41">
                  <c:v>1966</c:v>
                </c:pt>
                <c:pt idx="42">
                  <c:v>1967</c:v>
                </c:pt>
                <c:pt idx="43">
                  <c:v>1968</c:v>
                </c:pt>
                <c:pt idx="44">
                  <c:v>1969</c:v>
                </c:pt>
                <c:pt idx="45">
                  <c:v>1970</c:v>
                </c:pt>
                <c:pt idx="46">
                  <c:v>1971</c:v>
                </c:pt>
                <c:pt idx="47">
                  <c:v>1972</c:v>
                </c:pt>
                <c:pt idx="48">
                  <c:v>1973</c:v>
                </c:pt>
                <c:pt idx="49">
                  <c:v>1974</c:v>
                </c:pt>
                <c:pt idx="50">
                  <c:v>1975</c:v>
                </c:pt>
                <c:pt idx="51">
                  <c:v>1976</c:v>
                </c:pt>
                <c:pt idx="52">
                  <c:v>1977</c:v>
                </c:pt>
                <c:pt idx="53">
                  <c:v>1978</c:v>
                </c:pt>
                <c:pt idx="54">
                  <c:v>1979</c:v>
                </c:pt>
                <c:pt idx="55">
                  <c:v>1980</c:v>
                </c:pt>
                <c:pt idx="56">
                  <c:v>1981</c:v>
                </c:pt>
                <c:pt idx="57">
                  <c:v>1982</c:v>
                </c:pt>
                <c:pt idx="58">
                  <c:v>1983</c:v>
                </c:pt>
                <c:pt idx="59">
                  <c:v>1984</c:v>
                </c:pt>
                <c:pt idx="60">
                  <c:v>1985</c:v>
                </c:pt>
                <c:pt idx="61">
                  <c:v>1986</c:v>
                </c:pt>
                <c:pt idx="62">
                  <c:v>1987</c:v>
                </c:pt>
                <c:pt idx="63">
                  <c:v>1988</c:v>
                </c:pt>
                <c:pt idx="64">
                  <c:v>1989</c:v>
                </c:pt>
                <c:pt idx="65">
                  <c:v>1990</c:v>
                </c:pt>
                <c:pt idx="66">
                  <c:v>1991</c:v>
                </c:pt>
                <c:pt idx="67">
                  <c:v>1992</c:v>
                </c:pt>
                <c:pt idx="68">
                  <c:v>1993</c:v>
                </c:pt>
                <c:pt idx="69">
                  <c:v>1994</c:v>
                </c:pt>
                <c:pt idx="70">
                  <c:v>1995</c:v>
                </c:pt>
                <c:pt idx="71">
                  <c:v>1996</c:v>
                </c:pt>
                <c:pt idx="72">
                  <c:v>1997</c:v>
                </c:pt>
                <c:pt idx="73">
                  <c:v>1998</c:v>
                </c:pt>
                <c:pt idx="74">
                  <c:v>1999</c:v>
                </c:pt>
                <c:pt idx="75">
                  <c:v>2000</c:v>
                </c:pt>
                <c:pt idx="76">
                  <c:v>2001</c:v>
                </c:pt>
                <c:pt idx="77">
                  <c:v>2002</c:v>
                </c:pt>
                <c:pt idx="78">
                  <c:v>2003</c:v>
                </c:pt>
                <c:pt idx="79">
                  <c:v>2004</c:v>
                </c:pt>
                <c:pt idx="80">
                  <c:v>2005</c:v>
                </c:pt>
                <c:pt idx="81">
                  <c:v>2006</c:v>
                </c:pt>
                <c:pt idx="82">
                  <c:v>2007</c:v>
                </c:pt>
                <c:pt idx="83">
                  <c:v>2008</c:v>
                </c:pt>
                <c:pt idx="84">
                  <c:v>2009</c:v>
                </c:pt>
                <c:pt idx="85">
                  <c:v>2010</c:v>
                </c:pt>
                <c:pt idx="86">
                  <c:v>2011</c:v>
                </c:pt>
                <c:pt idx="87">
                  <c:v>2012</c:v>
                </c:pt>
                <c:pt idx="88">
                  <c:v>2013</c:v>
                </c:pt>
                <c:pt idx="89">
                  <c:v>2014</c:v>
                </c:pt>
                <c:pt idx="90">
                  <c:v>2015</c:v>
                </c:pt>
                <c:pt idx="91">
                  <c:v>2016</c:v>
                </c:pt>
                <c:pt idx="92">
                  <c:v>2017</c:v>
                </c:pt>
                <c:pt idx="93">
                  <c:v>2018</c:v>
                </c:pt>
                <c:pt idx="94">
                  <c:v>2019</c:v>
                </c:pt>
                <c:pt idx="95">
                  <c:v>2020</c:v>
                </c:pt>
                <c:pt idx="96">
                  <c:v>2021</c:v>
                </c:pt>
                <c:pt idx="97">
                  <c:v>2022</c:v>
                </c:pt>
              </c:numCache>
            </c:numRef>
          </c:cat>
          <c:val>
            <c:numRef>
              <c:f>Лист1!$D$3:$D$100</c:f>
              <c:numCache>
                <c:formatCode>#,##0.00</c:formatCode>
                <c:ptCount val="98"/>
                <c:pt idx="0">
                  <c:v>6.24</c:v>
                </c:pt>
                <c:pt idx="1">
                  <c:v>5.94</c:v>
                </c:pt>
                <c:pt idx="2">
                  <c:v>6.08</c:v>
                </c:pt>
                <c:pt idx="3">
                  <c:v>6.26</c:v>
                </c:pt>
                <c:pt idx="4">
                  <c:v>6.24</c:v>
                </c:pt>
                <c:pt idx="5">
                  <c:v>6.38</c:v>
                </c:pt>
                <c:pt idx="6">
                  <c:v>6.4</c:v>
                </c:pt>
                <c:pt idx="7">
                  <c:v>6.49</c:v>
                </c:pt>
                <c:pt idx="8">
                  <c:v>6.53</c:v>
                </c:pt>
                <c:pt idx="9">
                  <c:v>6.64</c:v>
                </c:pt>
                <c:pt idx="10">
                  <c:v>6.89</c:v>
                </c:pt>
                <c:pt idx="11">
                  <c:v>6.79</c:v>
                </c:pt>
                <c:pt idx="12">
                  <c:v>6.71</c:v>
                </c:pt>
                <c:pt idx="13">
                  <c:v>6.05</c:v>
                </c:pt>
                <c:pt idx="14">
                  <c:v>6.2</c:v>
                </c:pt>
                <c:pt idx="15">
                  <c:v>5.61</c:v>
                </c:pt>
                <c:pt idx="16">
                  <c:v>5.66</c:v>
                </c:pt>
                <c:pt idx="17">
                  <c:v>5.41</c:v>
                </c:pt>
                <c:pt idx="18">
                  <c:v>5.14</c:v>
                </c:pt>
                <c:pt idx="19">
                  <c:v>5.31</c:v>
                </c:pt>
                <c:pt idx="20">
                  <c:v>5.39</c:v>
                </c:pt>
                <c:pt idx="21">
                  <c:v>5.03</c:v>
                </c:pt>
                <c:pt idx="22">
                  <c:v>5.76</c:v>
                </c:pt>
                <c:pt idx="23">
                  <c:v>5.79</c:v>
                </c:pt>
                <c:pt idx="24">
                  <c:v>5.81</c:v>
                </c:pt>
                <c:pt idx="25">
                  <c:v>5.27</c:v>
                </c:pt>
                <c:pt idx="26">
                  <c:v>5.4</c:v>
                </c:pt>
                <c:pt idx="27">
                  <c:v>5.6</c:v>
                </c:pt>
                <c:pt idx="28">
                  <c:v>6.1</c:v>
                </c:pt>
                <c:pt idx="29">
                  <c:v>6.25</c:v>
                </c:pt>
                <c:pt idx="30">
                  <c:v>6.33</c:v>
                </c:pt>
                <c:pt idx="31">
                  <c:v>6.3</c:v>
                </c:pt>
                <c:pt idx="32">
                  <c:v>6.25</c:v>
                </c:pt>
                <c:pt idx="33">
                  <c:v>6.2</c:v>
                </c:pt>
                <c:pt idx="34">
                  <c:v>6.1</c:v>
                </c:pt>
                <c:pt idx="35">
                  <c:v>6.16</c:v>
                </c:pt>
                <c:pt idx="36">
                  <c:v>5.99</c:v>
                </c:pt>
                <c:pt idx="37">
                  <c:v>5.79</c:v>
                </c:pt>
                <c:pt idx="38">
                  <c:v>5.57</c:v>
                </c:pt>
                <c:pt idx="39">
                  <c:v>5.36</c:v>
                </c:pt>
                <c:pt idx="40">
                  <c:v>5.16</c:v>
                </c:pt>
                <c:pt idx="41">
                  <c:v>4.99</c:v>
                </c:pt>
                <c:pt idx="42">
                  <c:v>4.84</c:v>
                </c:pt>
                <c:pt idx="43">
                  <c:v>4.72</c:v>
                </c:pt>
                <c:pt idx="44">
                  <c:v>4.62</c:v>
                </c:pt>
                <c:pt idx="45">
                  <c:v>4.53</c:v>
                </c:pt>
                <c:pt idx="46">
                  <c:v>4.54</c:v>
                </c:pt>
                <c:pt idx="47">
                  <c:v>4.12</c:v>
                </c:pt>
                <c:pt idx="48">
                  <c:v>4.07</c:v>
                </c:pt>
                <c:pt idx="49">
                  <c:v>3.77</c:v>
                </c:pt>
                <c:pt idx="50">
                  <c:v>3.43</c:v>
                </c:pt>
                <c:pt idx="51">
                  <c:v>3</c:v>
                </c:pt>
                <c:pt idx="52">
                  <c:v>2.99</c:v>
                </c:pt>
                <c:pt idx="53">
                  <c:v>2.64</c:v>
                </c:pt>
                <c:pt idx="54">
                  <c:v>2.9</c:v>
                </c:pt>
                <c:pt idx="55">
                  <c:v>2.82</c:v>
                </c:pt>
                <c:pt idx="56">
                  <c:v>2.57</c:v>
                </c:pt>
                <c:pt idx="57">
                  <c:v>2.39</c:v>
                </c:pt>
                <c:pt idx="58">
                  <c:v>2.06</c:v>
                </c:pt>
                <c:pt idx="59">
                  <c:v>1.74</c:v>
                </c:pt>
                <c:pt idx="60">
                  <c:v>1.66</c:v>
                </c:pt>
                <c:pt idx="61">
                  <c:v>1.58</c:v>
                </c:pt>
                <c:pt idx="62">
                  <c:v>1.53</c:v>
                </c:pt>
                <c:pt idx="63">
                  <c:v>1.55</c:v>
                </c:pt>
                <c:pt idx="64">
                  <c:v>1.56</c:v>
                </c:pt>
                <c:pt idx="65">
                  <c:v>1.57</c:v>
                </c:pt>
                <c:pt idx="66">
                  <c:v>1.71</c:v>
                </c:pt>
                <c:pt idx="67">
                  <c:v>1.76</c:v>
                </c:pt>
                <c:pt idx="68">
                  <c:v>1.6539999999999999</c:v>
                </c:pt>
                <c:pt idx="69">
                  <c:v>1.6559999999999999</c:v>
                </c:pt>
                <c:pt idx="70">
                  <c:v>1.6339999999999999</c:v>
                </c:pt>
                <c:pt idx="71">
                  <c:v>1.5740000000000001</c:v>
                </c:pt>
                <c:pt idx="72">
                  <c:v>1.5369999999999999</c:v>
                </c:pt>
                <c:pt idx="73">
                  <c:v>1.464</c:v>
                </c:pt>
                <c:pt idx="74">
                  <c:v>1.425</c:v>
                </c:pt>
                <c:pt idx="75">
                  <c:v>1.48</c:v>
                </c:pt>
                <c:pt idx="76">
                  <c:v>1.3089999999999999</c:v>
                </c:pt>
                <c:pt idx="77">
                  <c:v>1.1779999999999999</c:v>
                </c:pt>
                <c:pt idx="78">
                  <c:v>1.1910000000000001</c:v>
                </c:pt>
                <c:pt idx="79">
                  <c:v>1.1639999999999999</c:v>
                </c:pt>
                <c:pt idx="80">
                  <c:v>1.085</c:v>
                </c:pt>
                <c:pt idx="81">
                  <c:v>1.1319999999999999</c:v>
                </c:pt>
                <c:pt idx="82">
                  <c:v>1.2589999999999999</c:v>
                </c:pt>
                <c:pt idx="83">
                  <c:v>1.1919999999999999</c:v>
                </c:pt>
                <c:pt idx="84">
                  <c:v>1.149</c:v>
                </c:pt>
                <c:pt idx="85">
                  <c:v>1.226</c:v>
                </c:pt>
                <c:pt idx="86">
                  <c:v>1.244</c:v>
                </c:pt>
                <c:pt idx="87">
                  <c:v>1.2969999999999999</c:v>
                </c:pt>
                <c:pt idx="88">
                  <c:v>1.1870000000000001</c:v>
                </c:pt>
                <c:pt idx="89">
                  <c:v>1.2050000000000001</c:v>
                </c:pt>
                <c:pt idx="90">
                  <c:v>1.2390000000000001</c:v>
                </c:pt>
                <c:pt idx="91">
                  <c:v>1.1719999999999999</c:v>
                </c:pt>
                <c:pt idx="92">
                  <c:v>1.052</c:v>
                </c:pt>
                <c:pt idx="93">
                  <c:v>0.97699999999999998</c:v>
                </c:pt>
                <c:pt idx="94">
                  <c:v>0.91800000000000004</c:v>
                </c:pt>
                <c:pt idx="95">
                  <c:v>0.83699999999999997</c:v>
                </c:pt>
                <c:pt idx="96">
                  <c:v>0.80800000000000005</c:v>
                </c:pt>
                <c:pt idx="97">
                  <c:v>0.78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F737-4AD1-A2AD-DD49219C95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58405568"/>
        <c:axId val="258406128"/>
      </c:lineChart>
      <c:catAx>
        <c:axId val="2584055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58406128"/>
        <c:crosses val="autoZero"/>
        <c:auto val="1"/>
        <c:lblAlgn val="ctr"/>
        <c:lblOffset val="100"/>
        <c:noMultiLvlLbl val="0"/>
      </c:catAx>
      <c:valAx>
        <c:axId val="258406128"/>
        <c:scaling>
          <c:orientation val="minMax"/>
          <c:max val="7"/>
          <c:min val="0.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solidFill>
              <a:srgbClr val="0070C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584055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Иммигрантов из СССР, РФ в Израиль</a:t>
            </a:r>
          </a:p>
        </c:rich>
      </c:tx>
      <c:layout>
        <c:manualLayout>
          <c:xMode val="edge"/>
          <c:yMode val="edge"/>
          <c:x val="0.46709307655269444"/>
          <c:y val="0.1250000996807822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4.2504751661635073E-2"/>
          <c:y val="0.15406262983421889"/>
          <c:w val="0.94520910246130452"/>
          <c:h val="0.71507764654418193"/>
        </c:manualLayout>
      </c:layout>
      <c:lineChart>
        <c:grouping val="standard"/>
        <c:varyColors val="0"/>
        <c:ser>
          <c:idx val="1"/>
          <c:order val="0"/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3"/>
            <c:spPr>
              <a:solidFill>
                <a:srgbClr val="0070C0"/>
              </a:solidFill>
              <a:ln w="9525">
                <a:solidFill>
                  <a:srgbClr val="C00000"/>
                </a:solidFill>
              </a:ln>
              <a:effectLst/>
            </c:spPr>
          </c:marker>
          <c:cat>
            <c:numRef>
              <c:f>Лист1!$J$16:$J$45</c:f>
              <c:numCache>
                <c:formatCode>0</c:formatCode>
                <c:ptCount val="30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 formatCode="General">
                  <c:v>1989</c:v>
                </c:pt>
                <c:pt idx="10" formatCode="General">
                  <c:v>1990</c:v>
                </c:pt>
                <c:pt idx="11" formatCode="General">
                  <c:v>1991</c:v>
                </c:pt>
                <c:pt idx="12" formatCode="General">
                  <c:v>1992</c:v>
                </c:pt>
                <c:pt idx="13" formatCode="General">
                  <c:v>1993</c:v>
                </c:pt>
                <c:pt idx="14" formatCode="General">
                  <c:v>1994</c:v>
                </c:pt>
                <c:pt idx="15" formatCode="General">
                  <c:v>1995</c:v>
                </c:pt>
                <c:pt idx="16" formatCode="General">
                  <c:v>1996</c:v>
                </c:pt>
                <c:pt idx="17" formatCode="General">
                  <c:v>1997</c:v>
                </c:pt>
                <c:pt idx="18" formatCode="General">
                  <c:v>1998</c:v>
                </c:pt>
                <c:pt idx="19" formatCode="General">
                  <c:v>1999</c:v>
                </c:pt>
                <c:pt idx="20" formatCode="General">
                  <c:v>2000</c:v>
                </c:pt>
                <c:pt idx="21" formatCode="General">
                  <c:v>2001</c:v>
                </c:pt>
                <c:pt idx="22" formatCode="General">
                  <c:v>2002</c:v>
                </c:pt>
                <c:pt idx="23" formatCode="General">
                  <c:v>2003</c:v>
                </c:pt>
                <c:pt idx="24" formatCode="General">
                  <c:v>2004</c:v>
                </c:pt>
                <c:pt idx="25" formatCode="General">
                  <c:v>2005</c:v>
                </c:pt>
                <c:pt idx="26" formatCode="General">
                  <c:v>2006</c:v>
                </c:pt>
                <c:pt idx="27" formatCode="General">
                  <c:v>2007</c:v>
                </c:pt>
                <c:pt idx="28" formatCode="General">
                  <c:v>2008</c:v>
                </c:pt>
                <c:pt idx="29" formatCode="General">
                  <c:v>2009</c:v>
                </c:pt>
              </c:numCache>
            </c:numRef>
          </c:cat>
          <c:val>
            <c:numRef>
              <c:f>Лист1!$K$16:$K$45</c:f>
              <c:numCache>
                <c:formatCode>#,##0</c:formatCode>
                <c:ptCount val="30"/>
                <c:pt idx="0">
                  <c:v>8230</c:v>
                </c:pt>
                <c:pt idx="1">
                  <c:v>8730</c:v>
                </c:pt>
                <c:pt idx="2">
                  <c:v>14550</c:v>
                </c:pt>
                <c:pt idx="3">
                  <c:v>17460</c:v>
                </c:pt>
                <c:pt idx="4">
                  <c:v>19100</c:v>
                </c:pt>
                <c:pt idx="5">
                  <c:v>31040</c:v>
                </c:pt>
                <c:pt idx="6">
                  <c:v>47210</c:v>
                </c:pt>
                <c:pt idx="7">
                  <c:v>60244</c:v>
                </c:pt>
                <c:pt idx="8">
                  <c:v>65700</c:v>
                </c:pt>
                <c:pt idx="9">
                  <c:v>72000</c:v>
                </c:pt>
                <c:pt idx="10">
                  <c:v>205000</c:v>
                </c:pt>
                <c:pt idx="11">
                  <c:v>195000</c:v>
                </c:pt>
                <c:pt idx="12">
                  <c:v>123000</c:v>
                </c:pt>
                <c:pt idx="13">
                  <c:v>127000</c:v>
                </c:pt>
                <c:pt idx="14">
                  <c:v>116000</c:v>
                </c:pt>
                <c:pt idx="15">
                  <c:v>114000</c:v>
                </c:pt>
                <c:pt idx="16">
                  <c:v>106000</c:v>
                </c:pt>
                <c:pt idx="17">
                  <c:v>99000</c:v>
                </c:pt>
                <c:pt idx="18">
                  <c:v>83000</c:v>
                </c:pt>
                <c:pt idx="19">
                  <c:v>99000</c:v>
                </c:pt>
                <c:pt idx="20">
                  <c:v>79000</c:v>
                </c:pt>
                <c:pt idx="21">
                  <c:v>60000</c:v>
                </c:pt>
                <c:pt idx="22">
                  <c:v>44000</c:v>
                </c:pt>
                <c:pt idx="23">
                  <c:v>32000</c:v>
                </c:pt>
                <c:pt idx="24">
                  <c:v>25000</c:v>
                </c:pt>
                <c:pt idx="25">
                  <c:v>18000</c:v>
                </c:pt>
                <c:pt idx="26">
                  <c:v>10000</c:v>
                </c:pt>
                <c:pt idx="27">
                  <c:v>10000</c:v>
                </c:pt>
                <c:pt idx="28">
                  <c:v>8000</c:v>
                </c:pt>
                <c:pt idx="29">
                  <c:v>9000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6B9-4AEC-91F7-3EC17542A4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59674832"/>
        <c:axId val="259675392"/>
      </c:lineChart>
      <c:catAx>
        <c:axId val="259674832"/>
        <c:scaling>
          <c:orientation val="minMax"/>
        </c:scaling>
        <c:delete val="0"/>
        <c:axPos val="b"/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59675392"/>
        <c:crosses val="autoZero"/>
        <c:auto val="1"/>
        <c:lblAlgn val="ctr"/>
        <c:lblOffset val="100"/>
        <c:noMultiLvlLbl val="0"/>
      </c:catAx>
      <c:valAx>
        <c:axId val="25967539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crossAx val="259674832"/>
        <c:crosses val="autoZero"/>
        <c:crossBetween val="between"/>
      </c:valAx>
      <c:spPr>
        <a:solidFill>
          <a:schemeClr val="bg2">
            <a:lumMod val="90000"/>
            <a:alpha val="24000"/>
          </a:schemeClr>
        </a:solidFill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2-24T01:33:08.478" idx="1">
    <p:pos x="10" y="10"/>
    <p:text>Что такое "торгуемые" и "неторгуемые" сектора экономики Рф. Само понятие и его измерение.</p:text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2-24T01:35:45.816" idx="2">
    <p:pos x="10" y="10"/>
    <p:text>Мифы о венчурном финансировании иновациях и стартапах</p:text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2-24T01:40:30.291" idx="4">
    <p:pos x="10" y="10"/>
    <p:text>Еще одна особенность инновационного бизнеса. Его не бывает без умения прогнозировать в условиях лжепророчества и лженауки.</p:text>
    <p:extLst>
      <p:ext uri="{C676402C-5697-4E1C-873F-D02D1690AC5C}">
        <p15:threadingInfo xmlns:p15="http://schemas.microsoft.com/office/powerpoint/2012/main" timeZoneBias="-180"/>
      </p:ext>
    </p:extLst>
  </p:cm>
</p:cmLst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50DF7BD-01D4-4F2B-81F0-AF0471FE5959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/>
      <dgm:spPr/>
    </dgm:pt>
    <dgm:pt modelId="{11B5D1F5-A4CD-4752-A74C-F1D23A50A76F}">
      <dgm:prSet phldrT="[Текст]" phldr="1"/>
      <dgm:spPr/>
      <dgm:t>
        <a:bodyPr/>
        <a:lstStyle/>
        <a:p>
          <a:endParaRPr lang="ru-RU"/>
        </a:p>
      </dgm:t>
    </dgm:pt>
    <dgm:pt modelId="{B15627ED-036F-481C-8AC4-DB96978164F1}" type="parTrans" cxnId="{2BCD89D4-BAE3-495E-914A-584D8F5C56AA}">
      <dgm:prSet/>
      <dgm:spPr/>
      <dgm:t>
        <a:bodyPr/>
        <a:lstStyle/>
        <a:p>
          <a:endParaRPr lang="ru-RU"/>
        </a:p>
      </dgm:t>
    </dgm:pt>
    <dgm:pt modelId="{A4228A76-9949-4AED-BBE2-A43E3DEA2EA3}" type="sibTrans" cxnId="{2BCD89D4-BAE3-495E-914A-584D8F5C56AA}">
      <dgm:prSet/>
      <dgm:spPr>
        <a:blipFill rotWithShape="1">
          <a:blip xmlns:r="http://schemas.openxmlformats.org/officeDocument/2006/relationships" r:embed="rId1"/>
          <a:srcRect/>
          <a:stretch>
            <a:fillRect l="-25000" r="-25000"/>
          </a:stretch>
        </a:blipFill>
      </dgm:spPr>
      <dgm:t>
        <a:bodyPr/>
        <a:lstStyle/>
        <a:p>
          <a:endParaRPr lang="ru-RU"/>
        </a:p>
      </dgm:t>
    </dgm:pt>
    <dgm:pt modelId="{C65E648B-984B-4B7D-BC70-636B840B8CC3}" type="pres">
      <dgm:prSet presAssocID="{450DF7BD-01D4-4F2B-81F0-AF0471FE5959}" presName="Name0" presStyleCnt="0">
        <dgm:presLayoutVars>
          <dgm:chMax val="7"/>
          <dgm:chPref val="7"/>
          <dgm:dir/>
        </dgm:presLayoutVars>
      </dgm:prSet>
      <dgm:spPr/>
    </dgm:pt>
    <dgm:pt modelId="{367E0C5A-A0B3-4D03-9A36-FB836D3D21B7}" type="pres">
      <dgm:prSet presAssocID="{450DF7BD-01D4-4F2B-81F0-AF0471FE5959}" presName="Name1" presStyleCnt="0"/>
      <dgm:spPr/>
    </dgm:pt>
    <dgm:pt modelId="{9CD71AB4-1177-4BBF-A189-07B2B12BE17D}" type="pres">
      <dgm:prSet presAssocID="{A4228A76-9949-4AED-BBE2-A43E3DEA2EA3}" presName="picture_1" presStyleCnt="0"/>
      <dgm:spPr/>
    </dgm:pt>
    <dgm:pt modelId="{39676E19-CBFD-4CE7-A5A3-2E28CCDF2B65}" type="pres">
      <dgm:prSet presAssocID="{A4228A76-9949-4AED-BBE2-A43E3DEA2EA3}" presName="pictureRepeatNode" presStyleLbl="alignImgPlace1" presStyleIdx="0" presStyleCnt="1" custLinFactNeighborX="-50000" custLinFactNeighborY="-52050"/>
      <dgm:spPr/>
    </dgm:pt>
    <dgm:pt modelId="{B5EFC011-383C-49BA-BEB2-E3CB02688F1A}" type="pres">
      <dgm:prSet presAssocID="{11B5D1F5-A4CD-4752-A74C-F1D23A50A76F}" presName="text_1" presStyleLbl="node1" presStyleIdx="0" presStyleCnt="0">
        <dgm:presLayoutVars>
          <dgm:bulletEnabled val="1"/>
        </dgm:presLayoutVars>
      </dgm:prSet>
      <dgm:spPr/>
    </dgm:pt>
  </dgm:ptLst>
  <dgm:cxnLst>
    <dgm:cxn modelId="{C2F52233-6463-4349-A066-0FF1181ACA03}" type="presOf" srcId="{450DF7BD-01D4-4F2B-81F0-AF0471FE5959}" destId="{C65E648B-984B-4B7D-BC70-636B840B8CC3}" srcOrd="0" destOrd="0" presId="urn:microsoft.com/office/officeart/2008/layout/CircularPictureCallout"/>
    <dgm:cxn modelId="{3DAD47CA-70C5-4668-BC21-FECF6582249F}" type="presOf" srcId="{11B5D1F5-A4CD-4752-A74C-F1D23A50A76F}" destId="{B5EFC011-383C-49BA-BEB2-E3CB02688F1A}" srcOrd="0" destOrd="0" presId="urn:microsoft.com/office/officeart/2008/layout/CircularPictureCallout"/>
    <dgm:cxn modelId="{2BCD89D4-BAE3-495E-914A-584D8F5C56AA}" srcId="{450DF7BD-01D4-4F2B-81F0-AF0471FE5959}" destId="{11B5D1F5-A4CD-4752-A74C-F1D23A50A76F}" srcOrd="0" destOrd="0" parTransId="{B15627ED-036F-481C-8AC4-DB96978164F1}" sibTransId="{A4228A76-9949-4AED-BBE2-A43E3DEA2EA3}"/>
    <dgm:cxn modelId="{5F43FDF0-ABD9-4F4A-A5C1-83DBCC78F2FC}" type="presOf" srcId="{A4228A76-9949-4AED-BBE2-A43E3DEA2EA3}" destId="{39676E19-CBFD-4CE7-A5A3-2E28CCDF2B65}" srcOrd="0" destOrd="0" presId="urn:microsoft.com/office/officeart/2008/layout/CircularPictureCallout"/>
    <dgm:cxn modelId="{97F7E49E-6C2F-45E4-AE5A-CDACE715539E}" type="presParOf" srcId="{C65E648B-984B-4B7D-BC70-636B840B8CC3}" destId="{367E0C5A-A0B3-4D03-9A36-FB836D3D21B7}" srcOrd="0" destOrd="0" presId="urn:microsoft.com/office/officeart/2008/layout/CircularPictureCallout"/>
    <dgm:cxn modelId="{2AC784A6-AB35-4CDC-B660-3D9EA5E2299D}" type="presParOf" srcId="{367E0C5A-A0B3-4D03-9A36-FB836D3D21B7}" destId="{9CD71AB4-1177-4BBF-A189-07B2B12BE17D}" srcOrd="0" destOrd="0" presId="urn:microsoft.com/office/officeart/2008/layout/CircularPictureCallout"/>
    <dgm:cxn modelId="{95CE73C8-8998-4E25-BB02-428E8B719973}" type="presParOf" srcId="{9CD71AB4-1177-4BBF-A189-07B2B12BE17D}" destId="{39676E19-CBFD-4CE7-A5A3-2E28CCDF2B65}" srcOrd="0" destOrd="0" presId="urn:microsoft.com/office/officeart/2008/layout/CircularPictureCallout"/>
    <dgm:cxn modelId="{1BBB7807-4B81-4A9F-BA1E-E699F68DC579}" type="presParOf" srcId="{367E0C5A-A0B3-4D03-9A36-FB836D3D21B7}" destId="{B5EFC011-383C-49BA-BEB2-E3CB02688F1A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676E19-CBFD-4CE7-A5A3-2E28CCDF2B65}">
      <dsp:nvSpPr>
        <dsp:cNvPr id="0" name=""/>
        <dsp:cNvSpPr/>
      </dsp:nvSpPr>
      <dsp:spPr>
        <a:xfrm>
          <a:off x="0" y="0"/>
          <a:ext cx="365641" cy="365641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EFC011-383C-49BA-BEB2-E3CB02688F1A}">
      <dsp:nvSpPr>
        <dsp:cNvPr id="0" name=""/>
        <dsp:cNvSpPr/>
      </dsp:nvSpPr>
      <dsp:spPr>
        <a:xfrm>
          <a:off x="248636" y="311900"/>
          <a:ext cx="234010" cy="120661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600" kern="1200"/>
        </a:p>
      </dsp:txBody>
      <dsp:txXfrm>
        <a:off x="248636" y="311900"/>
        <a:ext cx="234010" cy="1206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0.29901</cdr:x>
      <cdr:y>0.21955</cdr:y>
    </cdr:from>
    <cdr:to>
      <cdr:x>0.89423</cdr:x>
      <cdr:y>0.2778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775834" y="1329372"/>
          <a:ext cx="5525589" cy="35269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lIns="0" tIns="0" rIns="0" bIns="0" rtlCol="0" anchor="ctr" anchorCtr="0"/>
        <a:lstStyle xmlns:a="http://schemas.openxmlformats.org/drawingml/2006/main"/>
        <a:p xmlns:a="http://schemas.openxmlformats.org/drawingml/2006/main">
          <a:r>
            <a:rPr lang="ru-RU" sz="2000" u="sng" dirty="0">
              <a:solidFill>
                <a:srgbClr val="7030A0"/>
              </a:solidFill>
            </a:rPr>
            <a:t>К корр. Пирсона этих двух рядов данных =0,993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0.03972</cdr:x>
      <cdr:y>0.71177</cdr:y>
    </cdr:from>
    <cdr:to>
      <cdr:x>1</cdr:x>
      <cdr:y>0.71177</cdr:y>
    </cdr:to>
    <cdr:cxnSp macro="">
      <cdr:nvCxnSpPr>
        <cdr:cNvPr id="3" name="Прямая соединительная линия 2">
          <a:extLst xmlns:a="http://schemas.openxmlformats.org/drawingml/2006/main">
            <a:ext uri="{FF2B5EF4-FFF2-40B4-BE49-F238E27FC236}">
              <a16:creationId xmlns:a16="http://schemas.microsoft.com/office/drawing/2014/main" id="{37E575EF-01EC-7FAA-DBE5-29A87416B8BB}"/>
            </a:ext>
          </a:extLst>
        </cdr:cNvPr>
        <cdr:cNvCxnSpPr/>
      </cdr:nvCxnSpPr>
      <cdr:spPr>
        <a:xfrm xmlns:a="http://schemas.openxmlformats.org/drawingml/2006/main">
          <a:off x="368709" y="4309806"/>
          <a:ext cx="8914581" cy="0"/>
        </a:xfrm>
        <a:prstGeom xmlns:a="http://schemas.openxmlformats.org/drawingml/2006/main" prst="line">
          <a:avLst/>
        </a:prstGeom>
        <a:ln xmlns:a="http://schemas.openxmlformats.org/drawingml/2006/main" w="12700">
          <a:solidFill>
            <a:srgbClr val="FF0000"/>
          </a:solidFill>
          <a:prstDash val="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0.60459</cdr:x>
      <cdr:y>0.70365</cdr:y>
    </cdr:from>
    <cdr:to>
      <cdr:x>0.60459</cdr:x>
      <cdr:y>0.9567</cdr:y>
    </cdr:to>
    <cdr:cxnSp macro="">
      <cdr:nvCxnSpPr>
        <cdr:cNvPr id="5" name="Прямая соединительная линия 4">
          <a:extLst xmlns:a="http://schemas.openxmlformats.org/drawingml/2006/main">
            <a:ext uri="{FF2B5EF4-FFF2-40B4-BE49-F238E27FC236}">
              <a16:creationId xmlns:a16="http://schemas.microsoft.com/office/drawing/2014/main" id="{A446CC7B-A291-2FB2-C752-90A4783C35B3}"/>
            </a:ext>
          </a:extLst>
        </cdr:cNvPr>
        <cdr:cNvCxnSpPr/>
      </cdr:nvCxnSpPr>
      <cdr:spPr>
        <a:xfrm xmlns:a="http://schemas.openxmlformats.org/drawingml/2006/main">
          <a:off x="5612581" y="4260645"/>
          <a:ext cx="0" cy="1532194"/>
        </a:xfrm>
        <a:prstGeom xmlns:a="http://schemas.openxmlformats.org/drawingml/2006/main" prst="line">
          <a:avLst/>
        </a:prstGeom>
        <a:ln xmlns:a="http://schemas.openxmlformats.org/drawingml/2006/main" w="12700">
          <a:prstDash val="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0.07237</cdr:x>
      <cdr:y>0.31529</cdr:y>
    </cdr:from>
    <cdr:to>
      <cdr:x>0.12268</cdr:x>
      <cdr:y>0.47226</cdr:y>
    </cdr:to>
    <cdr:sp macro="" textlink="">
      <cdr:nvSpPr>
        <cdr:cNvPr id="6" name="Стрелка вверх 5"/>
        <cdr:cNvSpPr/>
      </cdr:nvSpPr>
      <cdr:spPr>
        <a:xfrm xmlns:a="http://schemas.openxmlformats.org/drawingml/2006/main">
          <a:off x="671871" y="1909096"/>
          <a:ext cx="467032" cy="950451"/>
        </a:xfrm>
        <a:prstGeom xmlns:a="http://schemas.openxmlformats.org/drawingml/2006/main" prst="upArrow">
          <a:avLst/>
        </a:prstGeom>
        <a:solidFill xmlns:a="http://schemas.openxmlformats.org/drawingml/2006/main">
          <a:schemeClr val="accent6">
            <a:lumMod val="60000"/>
            <a:lumOff val="40000"/>
          </a:schemeClr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 dirty="0"/>
        </a:p>
      </cdr:txBody>
    </cdr:sp>
  </cdr:relSizeAnchor>
  <cdr:relSizeAnchor xmlns:cdr="http://schemas.openxmlformats.org/drawingml/2006/chartDrawing">
    <cdr:from>
      <cdr:x>0.38482</cdr:x>
      <cdr:y>0.7456</cdr:y>
    </cdr:from>
    <cdr:to>
      <cdr:x>0.44748</cdr:x>
      <cdr:y>0.89851</cdr:y>
    </cdr:to>
    <cdr:sp macro="" textlink="">
      <cdr:nvSpPr>
        <cdr:cNvPr id="7" name="Стрелка вниз 6"/>
        <cdr:cNvSpPr/>
      </cdr:nvSpPr>
      <cdr:spPr>
        <a:xfrm xmlns:a="http://schemas.openxmlformats.org/drawingml/2006/main">
          <a:off x="3572388" y="4514645"/>
          <a:ext cx="581742" cy="925871"/>
        </a:xfrm>
        <a:prstGeom xmlns:a="http://schemas.openxmlformats.org/drawingml/2006/main" prst="downArrow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 dirty="0"/>
        </a:p>
      </cdr:txBody>
    </cdr:sp>
  </cdr:relSizeAnchor>
  <cdr:relSizeAnchor xmlns:cdr="http://schemas.openxmlformats.org/drawingml/2006/chartDrawing">
    <cdr:from>
      <cdr:x>0.73169</cdr:x>
      <cdr:y>0.67794</cdr:y>
    </cdr:from>
    <cdr:to>
      <cdr:x>0.78199</cdr:x>
      <cdr:y>0.7862</cdr:y>
    </cdr:to>
    <cdr:cxnSp macro="">
      <cdr:nvCxnSpPr>
        <cdr:cNvPr id="9" name="Прямая со стрелкой 8">
          <a:extLst xmlns:a="http://schemas.openxmlformats.org/drawingml/2006/main">
            <a:ext uri="{FF2B5EF4-FFF2-40B4-BE49-F238E27FC236}">
              <a16:creationId xmlns:a16="http://schemas.microsoft.com/office/drawing/2014/main" id="{131A715B-05F2-72EB-AB07-22183524FCCE}"/>
            </a:ext>
          </a:extLst>
        </cdr:cNvPr>
        <cdr:cNvCxnSpPr/>
      </cdr:nvCxnSpPr>
      <cdr:spPr>
        <a:xfrm xmlns:a="http://schemas.openxmlformats.org/drawingml/2006/main" flipH="1">
          <a:off x="6792453" y="4104967"/>
          <a:ext cx="467032" cy="655484"/>
        </a:xfrm>
        <a:prstGeom xmlns:a="http://schemas.openxmlformats.org/drawingml/2006/main" prst="straightConnector1">
          <a:avLst/>
        </a:prstGeom>
        <a:ln xmlns:a="http://schemas.openxmlformats.org/drawingml/2006/main" w="57150"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0.69373</cdr:x>
      <cdr:y>0.48309</cdr:y>
    </cdr:from>
    <cdr:to>
      <cdr:x>0.97882</cdr:x>
      <cdr:y>0.6793</cdr:y>
    </cdr:to>
    <cdr:sp macro="" textlink="">
      <cdr:nvSpPr>
        <cdr:cNvPr id="10" name="TextBox 9"/>
        <cdr:cNvSpPr txBox="1"/>
      </cdr:nvSpPr>
      <cdr:spPr>
        <a:xfrm xmlns:a="http://schemas.openxmlformats.org/drawingml/2006/main">
          <a:off x="6440129" y="2925098"/>
          <a:ext cx="2646516" cy="1188064"/>
        </a:xfrm>
        <a:prstGeom xmlns:a="http://schemas.openxmlformats.org/drawingml/2006/main" prst="rect">
          <a:avLst/>
        </a:prstGeom>
        <a:ln xmlns:a="http://schemas.openxmlformats.org/drawingml/2006/main" w="12700">
          <a:solidFill>
            <a:schemeClr val="accent1"/>
          </a:solidFill>
          <a:prstDash val="sysDash"/>
        </a:ln>
      </cdr:spPr>
      <cdr:txBody>
        <a:bodyPr xmlns:a="http://schemas.openxmlformats.org/drawingml/2006/main" vertOverflow="clip" wrap="square" lIns="0" tIns="0" rIns="0" bIns="0" rtlCol="0" anchor="ctr" anchorCtr="0"/>
        <a:lstStyle xmlns:a="http://schemas.openxmlformats.org/drawingml/2006/main"/>
        <a:p xmlns:a="http://schemas.openxmlformats.org/drawingml/2006/main">
          <a:pPr marL="72000" algn="l">
            <a:lnSpc>
              <a:spcPts val="1800"/>
            </a:lnSpc>
          </a:pPr>
          <a:r>
            <a:rPr lang="ru-RU" sz="1200" dirty="0">
              <a:solidFill>
                <a:schemeClr val="tx1"/>
              </a:solidFill>
            </a:rPr>
            <a:t>Для продолжения развития необходимо</a:t>
          </a:r>
          <a:r>
            <a:rPr lang="ru-RU" sz="1200" dirty="0"/>
            <a:t>:</a:t>
          </a:r>
          <a:br>
            <a:rPr lang="ru-RU" sz="1200" dirty="0"/>
          </a:br>
          <a:r>
            <a:rPr lang="ru-RU" sz="1200" dirty="0"/>
            <a:t>1) Регулируемый приток мигрантов;</a:t>
          </a:r>
        </a:p>
        <a:p xmlns:a="http://schemas.openxmlformats.org/drawingml/2006/main">
          <a:pPr marL="72000" algn="l">
            <a:lnSpc>
              <a:spcPts val="1800"/>
            </a:lnSpc>
          </a:pPr>
          <a:r>
            <a:rPr lang="ru-RU" sz="1200" dirty="0"/>
            <a:t>2) Динамичная роботизация всех</a:t>
          </a:r>
          <a:br>
            <a:rPr lang="ru-RU" sz="1200" dirty="0"/>
          </a:br>
          <a:r>
            <a:rPr lang="ru-RU" sz="1200" dirty="0"/>
            <a:t> отраслей экономики</a:t>
          </a:r>
        </a:p>
      </cdr:txBody>
    </cdr:sp>
  </cdr:relSizeAnchor>
  <cdr:relSizeAnchor xmlns:cdr="http://schemas.openxmlformats.org/drawingml/2006/chartDrawing">
    <cdr:from>
      <cdr:x>0.1271</cdr:x>
      <cdr:y>0.52233</cdr:y>
    </cdr:from>
    <cdr:to>
      <cdr:x>0.48544</cdr:x>
      <cdr:y>0.62111</cdr:y>
    </cdr:to>
    <cdr:sp macro="" textlink="">
      <cdr:nvSpPr>
        <cdr:cNvPr id="12" name="TextBox 11"/>
        <cdr:cNvSpPr txBox="1"/>
      </cdr:nvSpPr>
      <cdr:spPr>
        <a:xfrm xmlns:a="http://schemas.openxmlformats.org/drawingml/2006/main">
          <a:off x="1179871" y="3162709"/>
          <a:ext cx="3326581" cy="598129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6">
            <a:lumMod val="20000"/>
            <a:lumOff val="80000"/>
          </a:schemeClr>
        </a:solidFill>
      </cdr:spPr>
      <cdr:txBody>
        <a:bodyPr xmlns:a="http://schemas.openxmlformats.org/drawingml/2006/main" vertOverflow="clip" wrap="square" lIns="0" tIns="0" rIns="0" bIns="0" rtlCol="0" anchor="ctr" anchorCtr="0"/>
        <a:lstStyle xmlns:a="http://schemas.openxmlformats.org/drawingml/2006/main"/>
        <a:p xmlns:a="http://schemas.openxmlformats.org/drawingml/2006/main">
          <a:pPr>
            <a:lnSpc>
              <a:spcPts val="1800"/>
            </a:lnSpc>
          </a:pPr>
          <a:r>
            <a:rPr lang="ru-RU" sz="1400" dirty="0"/>
            <a:t>Население страны и её уникальная</a:t>
          </a:r>
          <a:r>
            <a:rPr lang="ru-RU" sz="1400" baseline="0" dirty="0"/>
            <a:t> культура естественно растут и развиваются</a:t>
          </a:r>
          <a:endParaRPr lang="ru-RU" sz="1400" dirty="0"/>
        </a:p>
      </cdr:txBody>
    </cdr:sp>
  </cdr:relSizeAnchor>
  <cdr:relSizeAnchor xmlns:cdr="http://schemas.openxmlformats.org/drawingml/2006/chartDrawing">
    <cdr:from>
      <cdr:x>0.04854</cdr:x>
      <cdr:y>0.74154</cdr:y>
    </cdr:from>
    <cdr:to>
      <cdr:x>0.37864</cdr:x>
      <cdr:y>0.91746</cdr:y>
    </cdr:to>
    <cdr:sp macro="" textlink="">
      <cdr:nvSpPr>
        <cdr:cNvPr id="13" name="TextBox 12"/>
        <cdr:cNvSpPr txBox="1"/>
      </cdr:nvSpPr>
      <cdr:spPr>
        <a:xfrm xmlns:a="http://schemas.openxmlformats.org/drawingml/2006/main">
          <a:off x="450645" y="4490065"/>
          <a:ext cx="3064387" cy="106516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lIns="0" tIns="0" rIns="0" bIns="0" rtlCol="0" anchor="ctr" anchorCtr="0"/>
        <a:lstStyle xmlns:a="http://schemas.openxmlformats.org/drawingml/2006/main"/>
        <a:p xmlns:a="http://schemas.openxmlformats.org/drawingml/2006/main">
          <a:pPr>
            <a:lnSpc>
              <a:spcPts val="1900"/>
            </a:lnSpc>
          </a:pPr>
          <a:r>
            <a:rPr lang="ru-RU" sz="1400" dirty="0">
              <a:solidFill>
                <a:schemeClr val="tx1"/>
              </a:solidFill>
            </a:rPr>
            <a:t>Население стареет и не самовоспроизводится. Адаптация</a:t>
          </a:r>
          <a:r>
            <a:rPr lang="ru-RU" sz="1400" baseline="0" dirty="0">
              <a:solidFill>
                <a:schemeClr val="tx1"/>
              </a:solidFill>
            </a:rPr>
            <a:t> мигрантов становится проблемой и в социальном и в культурном смысле</a:t>
          </a:r>
          <a:endParaRPr lang="ru-RU" sz="1400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0.64913</cdr:x>
      <cdr:y>0.13549</cdr:y>
    </cdr:from>
    <cdr:to>
      <cdr:x>0.78583</cdr:x>
      <cdr:y>0.35956</cdr:y>
    </cdr:to>
    <cdr:sp macro="" textlink="">
      <cdr:nvSpPr>
        <cdr:cNvPr id="16" name="Овал 15"/>
        <cdr:cNvSpPr/>
      </cdr:nvSpPr>
      <cdr:spPr>
        <a:xfrm xmlns:a="http://schemas.openxmlformats.org/drawingml/2006/main">
          <a:off x="6954825" y="853208"/>
          <a:ext cx="1464558" cy="1411033"/>
        </a:xfrm>
        <a:prstGeom xmlns:a="http://schemas.openxmlformats.org/drawingml/2006/main" prst="ellipse">
          <a:avLst/>
        </a:prstGeom>
        <a:blipFill xmlns:a="http://schemas.openxmlformats.org/drawingml/2006/main">
          <a:blip xmlns:r="http://schemas.openxmlformats.org/officeDocument/2006/relationships" r:embed="rId1"/>
          <a:srcRect/>
          <a:stretch>
            <a:fillRect l="-6000" r="-6000"/>
          </a:stretch>
        </a:blipFill>
      </cdr:spPr>
      <cdr:style>
        <a:lnRef xmlns:a="http://schemas.openxmlformats.org/drawingml/2006/main" idx="2">
          <a:schemeClr val="lt1">
            <a:hueOff val="0"/>
            <a:satOff val="0"/>
            <a:lumOff val="0"/>
            <a:alphaOff val="0"/>
          </a:schemeClr>
        </a:lnRef>
        <a:fillRef xmlns:a="http://schemas.openxmlformats.org/drawingml/2006/main" idx="1">
          <a:scrgbClr r="0" g="0" b="0"/>
        </a:fillRef>
        <a:effectRef xmlns:a="http://schemas.openxmlformats.org/drawingml/2006/main" idx="0">
          <a:schemeClr val="accent1">
            <a:tint val="50000"/>
            <a:hueOff val="0"/>
            <a:satOff val="0"/>
            <a:lumOff val="0"/>
            <a:alphaOff val="0"/>
          </a:schemeClr>
        </a:effectRef>
        <a:fontRef xmlns:a="http://schemas.openxmlformats.org/drawingml/2006/main" idx="minor">
          <a:schemeClr val="lt1">
            <a:hueOff val="0"/>
            <a:satOff val="0"/>
            <a:lumOff val="0"/>
            <a:alphaOff val="0"/>
          </a:schemeClr>
        </a:fontRef>
      </cdr:style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50B426-C3C4-4A3A-B5DA-1BA7820FDF15}" type="datetimeFigureOut">
              <a:rPr lang="ru-RU" smtClean="0"/>
              <a:t>27.02.2024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385102-F10B-4503-9512-3AF3A925CC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2993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BC0BFA-F6E2-4B9A-B5D4-F151781231B8}" type="datetimeFigureOut">
              <a:rPr lang="ru-RU" smtClean="0"/>
              <a:t>27.02.2024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762BE5-6FC6-4A82-9865-5D31B994FA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773147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92803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3D1DB-B320-4962-9218-22626B3DFD52}" type="datetime1">
              <a:rPr lang="ru-RU" smtClean="0"/>
              <a:t>27.02.2024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B0A81-6F90-475D-87CE-C2957076B73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22510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CACA-992D-4DC4-9FBD-E6B59FDEA970}" type="datetime1">
              <a:rPr lang="ru-RU" smtClean="0"/>
              <a:t>27.02.2024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B0A81-6F90-475D-87CE-C2957076B73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8601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98D7B-832A-413E-816C-661A94CDE5D9}" type="datetime1">
              <a:rPr lang="ru-RU" smtClean="0"/>
              <a:t>27.02.2024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B0A81-6F90-475D-87CE-C2957076B73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32330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6A525-6630-46B9-9DA6-6A5FF08CFA57}" type="datetime1">
              <a:rPr lang="ru-RU" smtClean="0"/>
              <a:t>27.02.2024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B0A81-6F90-475D-87CE-C2957076B73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60744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3D28E-3BE6-4B69-8F74-E8A2EB838EE8}" type="datetime1">
              <a:rPr lang="ru-RU" smtClean="0"/>
              <a:t>27.02.2024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B0A81-6F90-475D-87CE-C2957076B73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534902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CA187-B1BB-40B7-9490-3CFDC1339DBD}" type="datetime1">
              <a:rPr lang="ru-RU" smtClean="0"/>
              <a:t>27.02.2024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B0A81-6F90-475D-87CE-C2957076B73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3655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7C98C-9FCC-4306-9A27-4F89047EA3EE}" type="datetime1">
              <a:rPr lang="ru-RU" smtClean="0"/>
              <a:t>27.02.2024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B0A81-6F90-475D-87CE-C2957076B73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04469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33E01-8B7D-45A8-B0D7-28D7EA4B9401}" type="datetime1">
              <a:rPr lang="ru-RU" smtClean="0"/>
              <a:t>27.02.2024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B0A81-6F90-475D-87CE-C2957076B73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822298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CAAAE-05FC-4530-ABA8-7AFD36D0CD23}" type="datetime1">
              <a:rPr lang="ru-RU" smtClean="0"/>
              <a:t>27.02.2024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B0A81-6F90-475D-87CE-C2957076B73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8318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DA466-6FA9-4799-A9F5-15323FF0F439}" type="datetime1">
              <a:rPr lang="ru-RU" smtClean="0"/>
              <a:t>27.02.2024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B0A81-6F90-475D-87CE-C2957076B73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5536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EA9D0-2721-4612-9CF5-16526BD7D27D}" type="datetime1">
              <a:rPr lang="ru-RU" smtClean="0"/>
              <a:t>27.02.2024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B0A81-6F90-475D-87CE-C2957076B73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0021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B7FD8C-4EF4-40ED-948D-C74B1B310132}" type="datetime1">
              <a:rPr lang="ru-RU" smtClean="0"/>
              <a:t>27.02.2024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1B0A81-6F90-475D-87CE-C2957076B73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619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emf"/><Relationship Id="rId4" Type="http://schemas.openxmlformats.org/officeDocument/2006/relationships/package" Target="../embeddings/Microsoft_Excel_Worksheet.xlsx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3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diagramLayout" Target="../diagrams/layout1.xml"/><Relationship Id="rId18" Type="http://schemas.openxmlformats.org/officeDocument/2006/relationships/image" Target="../media/image12.png"/><Relationship Id="rId3" Type="http://schemas.openxmlformats.org/officeDocument/2006/relationships/image" Target="../media/image1.png"/><Relationship Id="rId21" Type="http://schemas.openxmlformats.org/officeDocument/2006/relationships/image" Target="../media/image15.png"/><Relationship Id="rId7" Type="http://schemas.openxmlformats.org/officeDocument/2006/relationships/image" Target="../media/image5.png"/><Relationship Id="rId12" Type="http://schemas.openxmlformats.org/officeDocument/2006/relationships/diagramData" Target="../diagrams/data1.xml"/><Relationship Id="rId1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6" Type="http://schemas.microsoft.com/office/2007/relationships/diagramDrawing" Target="../diagrams/drawing1.xml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diagramColors" Target="../diagrams/colors1.xml"/><Relationship Id="rId10" Type="http://schemas.openxmlformats.org/officeDocument/2006/relationships/image" Target="../media/image8.png"/><Relationship Id="rId19" Type="http://schemas.openxmlformats.org/officeDocument/2006/relationships/image" Target="../media/image13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2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5760" y="5812971"/>
            <a:ext cx="11543210" cy="765629"/>
          </a:xfrm>
        </p:spPr>
        <p:txBody>
          <a:bodyPr wrap="none" lIns="0" tIns="0" rIns="0" bIns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ru-RU" sz="1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ходу изложения я буду касаться закономерностей только для 2 небольших типов рынков, которые давно изучаю.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5760" y="1094105"/>
            <a:ext cx="11599816" cy="4718866"/>
          </a:xfrm>
        </p:spPr>
        <p:txBody>
          <a:bodyPr lIns="0" tIns="0" rIns="0" bIns="0">
            <a:normAutofit/>
          </a:bodyPr>
          <a:lstStyle/>
          <a:p>
            <a:pPr>
              <a:lnSpc>
                <a:spcPts val="3360"/>
              </a:lnSpc>
            </a:pPr>
            <a:r>
              <a:rPr lang="ru-RU" sz="2400" dirty="0"/>
              <a:t>Из-за санкций, которые в ближайшие годы сняты не будут, произойдет на наших рынках много всяких изменений.</a:t>
            </a:r>
          </a:p>
          <a:p>
            <a:pPr>
              <a:lnSpc>
                <a:spcPts val="3360"/>
              </a:lnSpc>
            </a:pPr>
            <a:r>
              <a:rPr lang="ru-RU" sz="2400" dirty="0"/>
              <a:t>Хорошие новости: частично конкуренция ослабла.     Плохие новости сразу 2 сортов:</a:t>
            </a:r>
          </a:p>
          <a:p>
            <a:pPr indent="-360000">
              <a:lnSpc>
                <a:spcPts val="3360"/>
              </a:lnSpc>
              <a:spcBef>
                <a:spcPts val="300"/>
              </a:spcBef>
            </a:pPr>
            <a:r>
              <a:rPr lang="ru-RU" sz="2400" dirty="0"/>
              <a:t>платёжеспособный спрос, в том числе в В2В будет падать, а не расти, </a:t>
            </a:r>
          </a:p>
          <a:p>
            <a:pPr indent="-360000">
              <a:lnSpc>
                <a:spcPts val="3360"/>
              </a:lnSpc>
              <a:spcBef>
                <a:spcPts val="300"/>
              </a:spcBef>
            </a:pPr>
            <a:r>
              <a:rPr lang="ru-RU" sz="2400" dirty="0"/>
              <a:t>стратегия заменится «</a:t>
            </a:r>
            <a:r>
              <a:rPr lang="ru-RU" sz="2400" dirty="0" err="1"/>
              <a:t>приказухой</a:t>
            </a:r>
            <a:r>
              <a:rPr lang="ru-RU" sz="2400" dirty="0"/>
              <a:t>»: «Але-оп».</a:t>
            </a:r>
          </a:p>
          <a:p>
            <a:pPr indent="-360000">
              <a:lnSpc>
                <a:spcPts val="3360"/>
              </a:lnSpc>
              <a:spcBef>
                <a:spcPts val="300"/>
              </a:spcBef>
            </a:pPr>
            <a:r>
              <a:rPr lang="ru-RU" sz="2400" dirty="0"/>
              <a:t>В этих условиях на представления бизнесменов, что им надо делать стратегически, будут влиять минимум 6 наших идейно-сильных, но на 100 % разных политэкономических школ: от марксистов, до либералов и западников.</a:t>
            </a:r>
            <a:br>
              <a:rPr lang="ru-RU" sz="2400" dirty="0"/>
            </a:br>
            <a:r>
              <a:rPr lang="ru-RU" sz="2400" dirty="0"/>
              <a:t>Ни один из идеологов этих школ не способен и не обучен видеть перспективы глазами маркетолога. Кроме того, среди них есть по сути: и  «лжепророки», и «крысоловы».  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990599" y="328476"/>
            <a:ext cx="10918371" cy="54927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dirty="0"/>
              <a:t>В чём я вижу проблему, и зачем я взял слово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1128075" y="6396037"/>
            <a:ext cx="468000" cy="360000"/>
          </a:xfrm>
        </p:spPr>
        <p:txBody>
          <a:bodyPr vert="horz" lIns="91440" tIns="45720" rIns="91440" bIns="45720" rtlCol="0" anchor="ctr"/>
          <a:lstStyle/>
          <a:p>
            <a:pPr algn="ctr"/>
            <a:fld id="{0F1B0A81-6F90-475D-87CE-C2957076B73C}" type="slidenum">
              <a:rPr lang="ru-RU"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</a:t>
            </a:fld>
            <a:endParaRPr lang="ru-RU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96107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7584430"/>
              </p:ext>
            </p:extLst>
          </p:nvPr>
        </p:nvGraphicFramePr>
        <p:xfrm>
          <a:off x="655607" y="189782"/>
          <a:ext cx="10714007" cy="62972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1179834" y="6304501"/>
            <a:ext cx="468000" cy="360000"/>
          </a:xfrm>
        </p:spPr>
        <p:txBody>
          <a:bodyPr vert="horz" lIns="91440" tIns="45720" rIns="91440" bIns="45720" rtlCol="0" anchor="ctr"/>
          <a:lstStyle/>
          <a:p>
            <a:pPr algn="ctr"/>
            <a:fld id="{0F1B0A81-6F90-475D-87CE-C2957076B73C}" type="slidenum">
              <a:rPr lang="ru-RU"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10</a:t>
            </a:fld>
            <a:endParaRPr lang="ru-RU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37575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172" y="435429"/>
            <a:ext cx="10036628" cy="592182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16596183"/>
              </p:ext>
            </p:extLst>
          </p:nvPr>
        </p:nvGraphicFramePr>
        <p:xfrm>
          <a:off x="1285874" y="802611"/>
          <a:ext cx="6381751" cy="25080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5353050" y="4820335"/>
            <a:ext cx="5619750" cy="584775"/>
          </a:xfrm>
          <a:prstGeom prst="rect">
            <a:avLst/>
          </a:prstGeom>
          <a:solidFill>
            <a:schemeClr val="accent4">
              <a:lumMod val="20000"/>
              <a:lumOff val="80000"/>
              <a:alpha val="38000"/>
            </a:schemeClr>
          </a:solidFill>
        </p:spPr>
        <p:txBody>
          <a:bodyPr wrap="square">
            <a:spAutoFit/>
          </a:bodyPr>
          <a:lstStyle/>
          <a:p>
            <a:r>
              <a:rPr lang="ru-RU" sz="1600" dirty="0"/>
              <a:t>Еврейская эмиграция из бывшего СССР с 1970 года составила почти 2 миллиона образованных людей</a:t>
            </a:r>
          </a:p>
        </p:txBody>
      </p:sp>
      <p:grpSp>
        <p:nvGrpSpPr>
          <p:cNvPr id="14" name="Группа 13"/>
          <p:cNvGrpSpPr/>
          <p:nvPr/>
        </p:nvGrpSpPr>
        <p:grpSpPr>
          <a:xfrm>
            <a:off x="3987800" y="2143368"/>
            <a:ext cx="3679825" cy="756464"/>
            <a:chOff x="3987800" y="2143368"/>
            <a:chExt cx="3679825" cy="756464"/>
          </a:xfrm>
        </p:grpSpPr>
        <p:sp>
          <p:nvSpPr>
            <p:cNvPr id="11" name="Полилиния 10"/>
            <p:cNvSpPr/>
            <p:nvPr/>
          </p:nvSpPr>
          <p:spPr>
            <a:xfrm>
              <a:off x="3987800" y="2614245"/>
              <a:ext cx="3420533" cy="285587"/>
            </a:xfrm>
            <a:custGeom>
              <a:avLst/>
              <a:gdLst>
                <a:gd name="connsiteX0" fmla="*/ 0 w 3424767"/>
                <a:gd name="connsiteY0" fmla="*/ 451121 h 451121"/>
                <a:gd name="connsiteX1" fmla="*/ 1883833 w 3424767"/>
                <a:gd name="connsiteY1" fmla="*/ 349521 h 451121"/>
                <a:gd name="connsiteX2" fmla="*/ 2925233 w 3424767"/>
                <a:gd name="connsiteY2" fmla="*/ 36255 h 451121"/>
                <a:gd name="connsiteX3" fmla="*/ 3424767 w 3424767"/>
                <a:gd name="connsiteY3" fmla="*/ 6621 h 451121"/>
                <a:gd name="connsiteX4" fmla="*/ 3424767 w 3424767"/>
                <a:gd name="connsiteY4" fmla="*/ 6621 h 451121"/>
                <a:gd name="connsiteX5" fmla="*/ 3424767 w 3424767"/>
                <a:gd name="connsiteY5" fmla="*/ 6621 h 451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24767" h="451121">
                  <a:moveTo>
                    <a:pt x="0" y="451121"/>
                  </a:moveTo>
                  <a:cubicBezTo>
                    <a:pt x="698147" y="434893"/>
                    <a:pt x="1396294" y="418665"/>
                    <a:pt x="1883833" y="349521"/>
                  </a:cubicBezTo>
                  <a:cubicBezTo>
                    <a:pt x="2371372" y="280377"/>
                    <a:pt x="2668411" y="93405"/>
                    <a:pt x="2925233" y="36255"/>
                  </a:cubicBezTo>
                  <a:cubicBezTo>
                    <a:pt x="3182055" y="-20895"/>
                    <a:pt x="3424767" y="6621"/>
                    <a:pt x="3424767" y="6621"/>
                  </a:cubicBezTo>
                  <a:lnTo>
                    <a:pt x="3424767" y="6621"/>
                  </a:lnTo>
                  <a:lnTo>
                    <a:pt x="3424767" y="6621"/>
                  </a:lnTo>
                </a:path>
              </a:pathLst>
            </a:cu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6149068" y="2143368"/>
              <a:ext cx="1518557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>
                  <a:solidFill>
                    <a:srgbClr val="0070C0"/>
                  </a:solidFill>
                </a:rPr>
                <a:t>Миграция из постсоветских стран</a:t>
              </a:r>
            </a:p>
          </p:txBody>
        </p:sp>
      </p:grp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1274722" y="6357256"/>
            <a:ext cx="468000" cy="360000"/>
          </a:xfrm>
        </p:spPr>
        <p:txBody>
          <a:bodyPr vert="horz" lIns="91440" tIns="45720" rIns="91440" bIns="45720" rtlCol="0" anchor="ctr"/>
          <a:lstStyle/>
          <a:p>
            <a:pPr algn="ctr"/>
            <a:fld id="{0F1B0A81-6F90-475D-87CE-C2957076B73C}" type="slidenum">
              <a:rPr lang="ru-RU"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11</a:t>
            </a:fld>
            <a:endParaRPr lang="ru-RU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98519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857" y="365126"/>
            <a:ext cx="11850305" cy="652792"/>
          </a:xfrm>
        </p:spPr>
        <p:txBody>
          <a:bodyPr>
            <a:normAutofit fontScale="90000"/>
          </a:bodyPr>
          <a:lstStyle/>
          <a:p>
            <a:pPr algn="ctr">
              <a:lnSpc>
                <a:spcPct val="120000"/>
              </a:lnSpc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Создаем условия для выманивания, вывоза к себе молодых одаренных образованных и трудолюбивых из стран полупериферии и периферии. И научно обосновано управляем потоком других мигрантов-работников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1961" y="1210850"/>
            <a:ext cx="6044529" cy="408617"/>
          </a:xfrm>
        </p:spPr>
        <p:txBody>
          <a:bodyPr lIns="108000" tIns="0" rIns="36000" bIns="0" anchor="ctr" anchorCtr="0">
            <a:normAutofit/>
          </a:bodyPr>
          <a:lstStyle/>
          <a:p>
            <a:pPr marL="0" indent="0">
              <a:buNone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Страны с наибольшим количеством мигрантов (2015 г., данные ООН)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1068" y="4799392"/>
            <a:ext cx="3162278" cy="177878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3893" t="9344" r="2752" b="4937"/>
          <a:stretch/>
        </p:blipFill>
        <p:spPr>
          <a:xfrm>
            <a:off x="5644252" y="4082143"/>
            <a:ext cx="6140740" cy="2301297"/>
          </a:xfrm>
          <a:prstGeom prst="rect">
            <a:avLst/>
          </a:prstGeom>
        </p:spPr>
      </p:pic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8409069"/>
              </p:ext>
            </p:extLst>
          </p:nvPr>
        </p:nvGraphicFramePr>
        <p:xfrm>
          <a:off x="620542" y="1619468"/>
          <a:ext cx="5606706" cy="28538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5555014" imgH="2827008" progId="Excel.Sheet.12">
                  <p:embed/>
                </p:oleObj>
              </mc:Choice>
              <mc:Fallback>
                <p:oleObj name="Worksheet" r:id="rId4" imgW="5555014" imgH="2827008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20542" y="1619468"/>
                        <a:ext cx="5606706" cy="28538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11231592" y="6383440"/>
            <a:ext cx="468000" cy="360000"/>
          </a:xfrm>
        </p:spPr>
        <p:txBody>
          <a:bodyPr vert="horz" lIns="91440" tIns="45720" rIns="91440" bIns="45720" rtlCol="0" anchor="ctr"/>
          <a:lstStyle/>
          <a:p>
            <a:pPr algn="ctr"/>
            <a:fld id="{0F1B0A81-6F90-475D-87CE-C2957076B73C}" type="slidenum">
              <a:rPr lang="ru-RU"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12</a:t>
            </a:fld>
            <a:endParaRPr lang="ru-RU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54731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>
          <a:xfrm>
            <a:off x="1958975" y="260350"/>
            <a:ext cx="8229600" cy="725488"/>
          </a:xfrm>
        </p:spPr>
        <p:txBody>
          <a:bodyPr vert="horz" lIns="0" tIns="0" rIns="0" bIns="0" rtlCol="0" anchor="ctr">
            <a:normAutofit/>
          </a:bodyPr>
          <a:lstStyle/>
          <a:p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Кривая зрелости технологий (Gartner Hype Cycle)</a:t>
            </a:r>
          </a:p>
        </p:txBody>
      </p:sp>
      <p:sp>
        <p:nvSpPr>
          <p:cNvPr id="7171" name="Объект 2"/>
          <p:cNvSpPr>
            <a:spLocks noGrp="1"/>
          </p:cNvSpPr>
          <p:nvPr>
            <p:ph idx="1"/>
          </p:nvPr>
        </p:nvSpPr>
        <p:spPr>
          <a:xfrm>
            <a:off x="1631950" y="5732464"/>
            <a:ext cx="9036050" cy="865187"/>
          </a:xfrm>
        </p:spPr>
        <p:txBody>
          <a:bodyPr vert="horz" lIns="0" tIns="0" rIns="0" bIns="0" rtlCol="0" anchor="ctr">
            <a:normAutofit/>
          </a:bodyPr>
          <a:lstStyle/>
          <a:p>
            <a:pPr marL="0" indent="0">
              <a:lnSpc>
                <a:spcPct val="130000"/>
              </a:lnSpc>
              <a:buNone/>
            </a:pP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 кривой определяется не техникой и не технологиями. Они в разных случаях разные. Это «фотография» действия закона реакции социального сознания на новшество. Социологи говорят: «Подобные по виду кривые демонстрируют пластичность нашего  социального сознания. 1-2 волны изменения покупательского поведения обязательны». </a:t>
            </a:r>
          </a:p>
        </p:txBody>
      </p:sp>
      <p:pic>
        <p:nvPicPr>
          <p:cNvPr id="7172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1" y="1484314"/>
            <a:ext cx="7459663" cy="414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Прямая соединительная линия 6"/>
          <p:cNvCxnSpPr/>
          <p:nvPr/>
        </p:nvCxnSpPr>
        <p:spPr>
          <a:xfrm flipH="1">
            <a:off x="5087938" y="2897188"/>
            <a:ext cx="0" cy="2692400"/>
          </a:xfrm>
          <a:prstGeom prst="line">
            <a:avLst/>
          </a:prstGeom>
          <a:ln w="2540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2208214" y="2997200"/>
            <a:ext cx="2879725" cy="0"/>
          </a:xfrm>
          <a:prstGeom prst="straightConnector1">
            <a:avLst/>
          </a:prstGeom>
          <a:ln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Скругленная прямоугольная выноска 10"/>
          <p:cNvSpPr/>
          <p:nvPr/>
        </p:nvSpPr>
        <p:spPr>
          <a:xfrm>
            <a:off x="3863975" y="2276476"/>
            <a:ext cx="2808288" cy="441325"/>
          </a:xfrm>
          <a:prstGeom prst="wedgeRoundRectCallout">
            <a:avLst>
              <a:gd name="adj1" fmla="val -24873"/>
              <a:gd name="adj2" fmla="val 118927"/>
              <a:gd name="adj3" fmla="val 16667"/>
            </a:avLst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Продажи будут случайные. Вложения в маркетинг не окупятся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335110" y="6347724"/>
            <a:ext cx="468000" cy="360000"/>
          </a:xfrm>
        </p:spPr>
        <p:txBody>
          <a:bodyPr vert="horz" lIns="91440" tIns="45720" rIns="91440" bIns="45720" rtlCol="0" anchor="ctr"/>
          <a:lstStyle/>
          <a:p>
            <a:pPr algn="ctr"/>
            <a:fld id="{0F1B0A81-6F90-475D-87CE-C2957076B73C}" type="slidenum">
              <a:rPr lang="ru-RU"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13</a:t>
            </a:fld>
            <a:endParaRPr lang="ru-RU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55804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975" y="291527"/>
            <a:ext cx="11889105" cy="1255187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Понятно, что как только большинство бизнесменов в мире осознает: что естественный прирост населения теперь и в дальнейшем отрицательный, роботизация во всех сферах жизни пойдет с другими скоростями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1" y="4815018"/>
            <a:ext cx="11468100" cy="1519107"/>
          </a:xfrm>
        </p:spPr>
        <p:txBody>
          <a:bodyPr wrap="none" lIns="0" tIns="0" rIns="0" bIns="0" anchor="ctr" anchorCtr="0">
            <a:normAutofit fontScale="92500" lnSpcReduction="20000"/>
          </a:bodyPr>
          <a:lstStyle/>
          <a:p>
            <a:pPr>
              <a:lnSpc>
                <a:spcPct val="140000"/>
              </a:lnSpc>
              <a:spcBef>
                <a:spcPts val="300"/>
              </a:spcBef>
              <a:spcAft>
                <a:spcPts val="300"/>
              </a:spcAft>
            </a:pPr>
            <a:r>
              <a:rPr lang="ru-RU" dirty="0"/>
              <a:t>По моему мнению большинство сегодня существующих массовых</a:t>
            </a:r>
            <a:br>
              <a:rPr lang="ru-RU" dirty="0"/>
            </a:br>
            <a:r>
              <a:rPr lang="ru-RU" dirty="0"/>
              <a:t> профессий будут в будущем выполнять роботы. Например будут учить</a:t>
            </a:r>
            <a:br>
              <a:rPr lang="ru-RU" dirty="0"/>
            </a:br>
            <a:r>
              <a:rPr lang="ru-RU" dirty="0"/>
              <a:t> наших правнуков. А может быть и будут учить маркетингу (шутка).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4975" y="1775314"/>
            <a:ext cx="2619375" cy="2619375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084944" y="6334125"/>
            <a:ext cx="553528" cy="365125"/>
          </a:xfrm>
        </p:spPr>
        <p:txBody>
          <a:bodyPr vert="horz" lIns="91440" tIns="45720" rIns="91440" bIns="45720" rtlCol="0" anchor="ctr"/>
          <a:lstStyle/>
          <a:p>
            <a:pPr algn="ctr"/>
            <a:fld id="{0F1B0A81-6F90-475D-87CE-C2957076B73C}" type="slidenum">
              <a:rPr lang="ru-RU"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14</a:t>
            </a:fld>
            <a:endParaRPr lang="ru-RU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4167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42845" y="164831"/>
            <a:ext cx="7723517" cy="352754"/>
          </a:xfrm>
        </p:spPr>
        <p:txBody>
          <a:bodyPr wrap="none" lIns="0" tIns="0" rIns="0" bIns="0" anchor="ctr" anchorCtr="0">
            <a:noAutofit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Уникальность маркетинга, как сферы деятельности. Или что такое маркетинг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19780" y="889354"/>
            <a:ext cx="4213362" cy="688526"/>
          </a:xfrm>
        </p:spPr>
        <p:txBody>
          <a:bodyPr wrap="none" lIns="0" tIns="0" rIns="0" bIns="0" anchor="ctr" anchorCtr="0">
            <a:normAutofit/>
          </a:bodyPr>
          <a:lstStyle/>
          <a:p>
            <a:pPr algn="l">
              <a:lnSpc>
                <a:spcPct val="110000"/>
              </a:lnSpc>
            </a:pPr>
            <a:r>
              <a:rPr lang="ru-RU" sz="1200" dirty="0"/>
              <a:t>Общество – это прежде всего среда </a:t>
            </a:r>
            <a:r>
              <a:rPr lang="ru-RU" sz="1200" b="1" u="sng" dirty="0"/>
              <a:t>обмена</a:t>
            </a:r>
            <a:r>
              <a:rPr lang="ru-RU" sz="1200" dirty="0"/>
              <a:t> результатами труда</a:t>
            </a:r>
            <a:br>
              <a:rPr lang="ru-RU" sz="1200" dirty="0"/>
            </a:br>
            <a:r>
              <a:rPr lang="ru-RU" sz="1200" dirty="0"/>
              <a:t> и способностями людей его составляющих.</a:t>
            </a:r>
            <a:br>
              <a:rPr lang="ru-RU" sz="1200" dirty="0"/>
            </a:br>
            <a:r>
              <a:rPr lang="ru-RU" sz="1200" dirty="0"/>
              <a:t> На подобие совместной жизни клеток в любом организме.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0403" r="9824"/>
          <a:stretch/>
        </p:blipFill>
        <p:spPr>
          <a:xfrm>
            <a:off x="430233" y="2779425"/>
            <a:ext cx="941315" cy="6637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2929" y="3363646"/>
            <a:ext cx="1241844" cy="889988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7277432" y="2778812"/>
            <a:ext cx="1102841" cy="1164493"/>
            <a:chOff x="5292096" y="2518912"/>
            <a:chExt cx="1255522" cy="1316489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92096" y="3116802"/>
              <a:ext cx="1255522" cy="718599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92096" y="2518912"/>
              <a:ext cx="1255522" cy="703706"/>
            </a:xfrm>
            <a:prstGeom prst="rect">
              <a:avLst/>
            </a:prstGeom>
          </p:spPr>
        </p:pic>
      </p:grpSp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48426" y="3080527"/>
            <a:ext cx="807005" cy="11102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48439" y="3171108"/>
            <a:ext cx="379903" cy="37990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52986" y="3324434"/>
            <a:ext cx="1158240" cy="7239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4202" y="666540"/>
            <a:ext cx="824437" cy="1030547"/>
          </a:xfrm>
          <a:prstGeom prst="rect">
            <a:avLst/>
          </a:prstGeom>
        </p:spPr>
      </p:pic>
      <p:grpSp>
        <p:nvGrpSpPr>
          <p:cNvPr id="16" name="Группа 15"/>
          <p:cNvGrpSpPr/>
          <p:nvPr/>
        </p:nvGrpSpPr>
        <p:grpSpPr>
          <a:xfrm>
            <a:off x="6800497" y="670489"/>
            <a:ext cx="1208218" cy="1117601"/>
            <a:chOff x="2766881" y="1773766"/>
            <a:chExt cx="1208218" cy="1117601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 rotWithShape="1">
            <a:blip r:embed="rId11"/>
            <a:srcRect l="21336" t="3169" r="22906"/>
            <a:stretch/>
          </p:blipFill>
          <p:spPr>
            <a:xfrm>
              <a:off x="2766881" y="1773766"/>
              <a:ext cx="712481" cy="823383"/>
            </a:xfrm>
            <a:prstGeom prst="rect">
              <a:avLst/>
            </a:prstGeom>
          </p:spPr>
        </p:pic>
        <p:graphicFrame>
          <p:nvGraphicFramePr>
            <p:cNvPr id="15" name="Схема 14"/>
            <p:cNvGraphicFramePr/>
            <p:nvPr/>
          </p:nvGraphicFramePr>
          <p:xfrm>
            <a:off x="3243816" y="2290235"/>
            <a:ext cx="731283" cy="60113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2" r:lo="rId13" r:qs="rId14" r:cs="rId15"/>
            </a:graphicData>
          </a:graphic>
        </p:graphicFrame>
      </p:grpSp>
      <p:sp>
        <p:nvSpPr>
          <p:cNvPr id="17" name="Подзаголовок 2"/>
          <p:cNvSpPr txBox="1">
            <a:spLocks/>
          </p:cNvSpPr>
          <p:nvPr/>
        </p:nvSpPr>
        <p:spPr>
          <a:xfrm>
            <a:off x="8045418" y="882206"/>
            <a:ext cx="3365419" cy="688526"/>
          </a:xfrm>
          <a:prstGeom prst="rect">
            <a:avLst/>
          </a:prstGeom>
        </p:spPr>
        <p:txBody>
          <a:bodyPr vert="horz" wrap="none" lIns="0" tIns="0" rIns="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</a:pPr>
            <a:r>
              <a:rPr lang="ru-RU" sz="1200" dirty="0"/>
              <a:t>Маркетинг – это прикладная отрасль,</a:t>
            </a:r>
            <a:br>
              <a:rPr lang="ru-RU" sz="1200" dirty="0"/>
            </a:br>
            <a:r>
              <a:rPr lang="ru-RU" sz="1200" dirty="0"/>
              <a:t> во многом достигающая результата </a:t>
            </a:r>
            <a:br>
              <a:rPr lang="ru-RU" sz="1200" dirty="0"/>
            </a:br>
            <a:r>
              <a:rPr lang="ru-RU" sz="1200" dirty="0"/>
              <a:t>за счет изменения в процессах </a:t>
            </a:r>
            <a:r>
              <a:rPr lang="ru-RU" sz="1200" b="1" u="sng" dirty="0"/>
              <a:t>обмена</a:t>
            </a:r>
            <a:r>
              <a:rPr lang="ru-RU" sz="1200" dirty="0"/>
              <a:t> в обществе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94902" y="1811504"/>
            <a:ext cx="1323404" cy="307777"/>
          </a:xfrm>
          <a:prstGeom prst="rect">
            <a:avLst/>
          </a:prstGeom>
          <a:solidFill>
            <a:schemeClr val="accent1">
              <a:lumMod val="20000"/>
              <a:lumOff val="80000"/>
              <a:alpha val="36000"/>
            </a:schemeClr>
          </a:solidFill>
          <a:ln>
            <a:solidFill>
              <a:schemeClr val="accent1"/>
            </a:solidFill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2000"/>
            </a:lvl1pPr>
          </a:lstStyle>
          <a:p>
            <a:r>
              <a:rPr lang="ru-RU" dirty="0"/>
              <a:t>Психология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728338" y="1746397"/>
            <a:ext cx="1323404" cy="307777"/>
          </a:xfrm>
          <a:prstGeom prst="rect">
            <a:avLst/>
          </a:prstGeom>
          <a:solidFill>
            <a:schemeClr val="accent1">
              <a:lumMod val="20000"/>
              <a:lumOff val="80000"/>
              <a:alpha val="36000"/>
            </a:schemeClr>
          </a:solidFill>
          <a:ln>
            <a:solidFill>
              <a:schemeClr val="accent1"/>
            </a:solidFill>
          </a:ln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ru-RU" sz="2000" dirty="0"/>
              <a:t>Социология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749739" y="1733560"/>
            <a:ext cx="1323404" cy="307777"/>
          </a:xfrm>
          <a:prstGeom prst="rect">
            <a:avLst/>
          </a:prstGeom>
          <a:solidFill>
            <a:schemeClr val="accent1">
              <a:lumMod val="20000"/>
              <a:lumOff val="80000"/>
              <a:alpha val="36000"/>
            </a:schemeClr>
          </a:solidFill>
          <a:ln>
            <a:solidFill>
              <a:schemeClr val="accent1"/>
            </a:solidFill>
          </a:ln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ru-RU" sz="2000" dirty="0"/>
              <a:t>Экономика</a:t>
            </a:r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9142562" y="2267461"/>
            <a:ext cx="2912534" cy="492443"/>
          </a:xfrm>
          <a:prstGeom prst="rect">
            <a:avLst/>
          </a:prstGeom>
          <a:solidFill>
            <a:schemeClr val="accent1">
              <a:lumMod val="20000"/>
              <a:lumOff val="80000"/>
              <a:alpha val="36000"/>
            </a:schemeClr>
          </a:solidFill>
          <a:ln>
            <a:solidFill>
              <a:schemeClr val="accent1"/>
            </a:solidFill>
          </a:ln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ru-RU" sz="1600" dirty="0"/>
              <a:t>Настройка бизнес-процессов. И формирование бизнес-стратегий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837992" y="2738396"/>
            <a:ext cx="1165956" cy="1501449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637071" y="2464612"/>
            <a:ext cx="2091267" cy="246221"/>
          </a:xfrm>
          <a:prstGeom prst="rect">
            <a:avLst/>
          </a:prstGeom>
          <a:solidFill>
            <a:schemeClr val="accent1">
              <a:lumMod val="20000"/>
              <a:lumOff val="80000"/>
              <a:alpha val="36000"/>
            </a:schemeClr>
          </a:solidFill>
          <a:ln>
            <a:solidFill>
              <a:schemeClr val="accent1"/>
            </a:solidFill>
          </a:ln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ru-RU" sz="1600" dirty="0"/>
              <a:t>Социальная психология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056780" y="2274677"/>
            <a:ext cx="1619991" cy="492443"/>
          </a:xfrm>
          <a:prstGeom prst="rect">
            <a:avLst/>
          </a:prstGeom>
          <a:solidFill>
            <a:schemeClr val="accent1">
              <a:lumMod val="20000"/>
              <a:lumOff val="80000"/>
              <a:alpha val="36000"/>
            </a:schemeClr>
          </a:solidFill>
          <a:ln>
            <a:solidFill>
              <a:schemeClr val="accent1"/>
            </a:solidFill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600"/>
            </a:lvl1pPr>
          </a:lstStyle>
          <a:p>
            <a:r>
              <a:rPr lang="ru-RU" dirty="0"/>
              <a:t>Мировая макроэкономика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758009" y="2267181"/>
            <a:ext cx="2222077" cy="492443"/>
          </a:xfrm>
          <a:prstGeom prst="rect">
            <a:avLst/>
          </a:prstGeom>
          <a:solidFill>
            <a:schemeClr val="accent1">
              <a:lumMod val="20000"/>
              <a:lumOff val="80000"/>
              <a:alpha val="36000"/>
            </a:schemeClr>
          </a:solidFill>
          <a:ln>
            <a:solidFill>
              <a:schemeClr val="accent1"/>
            </a:solidFill>
          </a:ln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ru-RU" sz="1600" dirty="0"/>
              <a:t>Экономика фирм разного типа и масштаба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9771140" y="1723099"/>
            <a:ext cx="1323404" cy="276999"/>
          </a:xfrm>
          <a:prstGeom prst="rect">
            <a:avLst/>
          </a:prstGeom>
          <a:solidFill>
            <a:schemeClr val="accent1">
              <a:lumMod val="20000"/>
              <a:lumOff val="80000"/>
              <a:alpha val="36000"/>
            </a:schemeClr>
          </a:solidFill>
          <a:ln>
            <a:solidFill>
              <a:schemeClr val="accent1"/>
            </a:solidFill>
          </a:ln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ru-RU" dirty="0"/>
              <a:t>Управление</a:t>
            </a: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438325" y="3027298"/>
            <a:ext cx="936687" cy="615348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10800000" flipV="1">
            <a:off x="6319874" y="4167954"/>
            <a:ext cx="1121440" cy="744410"/>
          </a:xfrm>
          <a:prstGeom prst="rect">
            <a:avLst/>
          </a:prstGeom>
        </p:spPr>
      </p:pic>
      <p:sp>
        <p:nvSpPr>
          <p:cNvPr id="31" name="Подзаголовок 2"/>
          <p:cNvSpPr txBox="1">
            <a:spLocks/>
          </p:cNvSpPr>
          <p:nvPr/>
        </p:nvSpPr>
        <p:spPr>
          <a:xfrm>
            <a:off x="7654722" y="4912365"/>
            <a:ext cx="4308678" cy="1503339"/>
          </a:xfrm>
          <a:prstGeom prst="rect">
            <a:avLst/>
          </a:prstGeom>
        </p:spPr>
        <p:txBody>
          <a:bodyPr vert="horz" wrap="none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</a:pPr>
            <a:r>
              <a:rPr lang="ru-RU" sz="1400" dirty="0"/>
              <a:t>Выбираем маркетинговые технологии, адекватные:</a:t>
            </a:r>
            <a:br>
              <a:rPr lang="ru-RU" sz="1400" dirty="0"/>
            </a:br>
            <a:r>
              <a:rPr lang="ru-RU" sz="1400" dirty="0"/>
              <a:t> типу фирмы, размерам фирмы и её месту на рынке.</a:t>
            </a:r>
            <a:br>
              <a:rPr lang="ru-RU" sz="1400" dirty="0"/>
            </a:br>
            <a:r>
              <a:rPr lang="ru-RU" sz="1400" dirty="0"/>
              <a:t>Изменяем параметры маркетинга </a:t>
            </a:r>
            <a:r>
              <a:rPr lang="ru-RU" sz="1400" b="1" u="sng" dirty="0"/>
              <a:t>когерентно</a:t>
            </a:r>
            <a:br>
              <a:rPr lang="ru-RU" sz="1400" b="1" u="sng" dirty="0"/>
            </a:br>
            <a:r>
              <a:rPr lang="ru-RU" sz="1400" dirty="0"/>
              <a:t> изменениям:</a:t>
            </a:r>
            <a:br>
              <a:rPr lang="ru-RU" sz="1400" dirty="0"/>
            </a:br>
            <a:r>
              <a:rPr lang="ru-RU" sz="1400" dirty="0"/>
              <a:t>-  внешней экономической макросреды 3 – 5 стадий;</a:t>
            </a:r>
            <a:br>
              <a:rPr lang="ru-RU" sz="1400" dirty="0"/>
            </a:br>
            <a:r>
              <a:rPr lang="ru-RU" sz="1400" dirty="0"/>
              <a:t>- стадиям развития этого рынка 4 стадии;</a:t>
            </a:r>
            <a:br>
              <a:rPr lang="ru-RU" sz="1400" dirty="0"/>
            </a:br>
            <a:r>
              <a:rPr lang="ru-RU" sz="1400" dirty="0"/>
              <a:t>- просто, в ответ на изменения действия конкурентов.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48370" y="4789838"/>
            <a:ext cx="2587807" cy="648000"/>
          </a:xfrm>
          <a:prstGeom prst="rect">
            <a:avLst/>
          </a:prstGeom>
          <a:solidFill>
            <a:srgbClr val="92D050">
              <a:alpha val="20000"/>
            </a:srgbClr>
          </a:solidFill>
          <a:ln>
            <a:solidFill>
              <a:schemeClr val="accent1"/>
            </a:solidFill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600"/>
            </a:lvl1pPr>
          </a:lstStyle>
          <a:p>
            <a:r>
              <a:rPr lang="ru-RU" sz="1400" dirty="0"/>
              <a:t>Классификация рынков по стадиям их развития. 4 стадии</a:t>
            </a: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48370" y="5601716"/>
            <a:ext cx="2466006" cy="1081189"/>
          </a:xfrm>
          <a:prstGeom prst="rect">
            <a:avLst/>
          </a:prstGeom>
        </p:spPr>
      </p:pic>
      <p:grpSp>
        <p:nvGrpSpPr>
          <p:cNvPr id="51" name="Группа 50"/>
          <p:cNvGrpSpPr/>
          <p:nvPr/>
        </p:nvGrpSpPr>
        <p:grpSpPr>
          <a:xfrm>
            <a:off x="3613578" y="5496625"/>
            <a:ext cx="2349938" cy="1144480"/>
            <a:chOff x="4196789" y="5570070"/>
            <a:chExt cx="1904234" cy="1144480"/>
          </a:xfrm>
        </p:grpSpPr>
        <p:pic>
          <p:nvPicPr>
            <p:cNvPr id="46" name="Рисунок 45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4196789" y="5570070"/>
              <a:ext cx="1904234" cy="1144480"/>
            </a:xfrm>
            <a:prstGeom prst="rect">
              <a:avLst/>
            </a:prstGeom>
          </p:spPr>
        </p:pic>
        <p:sp>
          <p:nvSpPr>
            <p:cNvPr id="47" name="Прямоугольник 46"/>
            <p:cNvSpPr/>
            <p:nvPr/>
          </p:nvSpPr>
          <p:spPr>
            <a:xfrm>
              <a:off x="4622715" y="6212541"/>
              <a:ext cx="307874" cy="470364"/>
            </a:xfrm>
            <a:prstGeom prst="rect">
              <a:avLst/>
            </a:prstGeom>
            <a:solidFill>
              <a:srgbClr val="00B050">
                <a:alpha val="14000"/>
              </a:srgbClr>
            </a:solidFill>
            <a:ln w="31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 w="3175">
                  <a:solidFill>
                    <a:schemeClr val="tx1"/>
                  </a:solidFill>
                  <a:prstDash val="dash"/>
                </a:ln>
              </a:endParaRPr>
            </a:p>
          </p:txBody>
        </p:sp>
        <p:sp>
          <p:nvSpPr>
            <p:cNvPr id="48" name="Прямоугольник 47"/>
            <p:cNvSpPr/>
            <p:nvPr/>
          </p:nvSpPr>
          <p:spPr>
            <a:xfrm>
              <a:off x="4930589" y="6096000"/>
              <a:ext cx="425926" cy="586904"/>
            </a:xfrm>
            <a:prstGeom prst="rect">
              <a:avLst/>
            </a:prstGeom>
            <a:solidFill>
              <a:schemeClr val="accent2">
                <a:lumMod val="40000"/>
                <a:lumOff val="60000"/>
                <a:alpha val="15000"/>
              </a:schemeClr>
            </a:solidFill>
            <a:ln w="31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 w="3175">
                  <a:solidFill>
                    <a:schemeClr val="tx1"/>
                  </a:solidFill>
                  <a:prstDash val="dash"/>
                </a:ln>
              </a:endParaRPr>
            </a:p>
          </p:txBody>
        </p:sp>
        <p:sp>
          <p:nvSpPr>
            <p:cNvPr id="49" name="Прямоугольник 48"/>
            <p:cNvSpPr/>
            <p:nvPr/>
          </p:nvSpPr>
          <p:spPr>
            <a:xfrm>
              <a:off x="5356516" y="5903258"/>
              <a:ext cx="307874" cy="779645"/>
            </a:xfrm>
            <a:prstGeom prst="rect">
              <a:avLst/>
            </a:prstGeom>
            <a:solidFill>
              <a:schemeClr val="accent2">
                <a:lumMod val="75000"/>
                <a:alpha val="13000"/>
              </a:schemeClr>
            </a:solidFill>
            <a:ln w="31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 w="3175">
                  <a:solidFill>
                    <a:schemeClr val="tx1"/>
                  </a:solidFill>
                  <a:prstDash val="dash"/>
                </a:ln>
              </a:endParaRPr>
            </a:p>
          </p:txBody>
        </p:sp>
        <p:sp>
          <p:nvSpPr>
            <p:cNvPr id="50" name="Прямоугольник 49"/>
            <p:cNvSpPr/>
            <p:nvPr/>
          </p:nvSpPr>
          <p:spPr>
            <a:xfrm>
              <a:off x="5664390" y="6051176"/>
              <a:ext cx="189564" cy="631726"/>
            </a:xfrm>
            <a:prstGeom prst="rect">
              <a:avLst/>
            </a:prstGeom>
            <a:solidFill>
              <a:srgbClr val="7030A0">
                <a:alpha val="13000"/>
              </a:srgbClr>
            </a:solidFill>
            <a:ln w="3175">
              <a:solidFill>
                <a:srgbClr val="7030A0">
                  <a:alpha val="37000"/>
                </a:srgb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 w="3175">
                  <a:solidFill>
                    <a:schemeClr val="tx1"/>
                  </a:solidFill>
                  <a:prstDash val="dash"/>
                </a:ln>
              </a:endParaRPr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3532920" y="4808494"/>
            <a:ext cx="2587807" cy="646331"/>
          </a:xfrm>
          <a:prstGeom prst="rect">
            <a:avLst/>
          </a:prstGeom>
          <a:solidFill>
            <a:schemeClr val="accent1">
              <a:lumMod val="40000"/>
              <a:lumOff val="60000"/>
              <a:alpha val="20000"/>
            </a:schemeClr>
          </a:solidFill>
          <a:ln>
            <a:solidFill>
              <a:schemeClr val="accent1"/>
            </a:solidFill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 sz="1600"/>
            </a:lvl1pPr>
          </a:lstStyle>
          <a:p>
            <a:r>
              <a:rPr lang="ru-RU" sz="1400" dirty="0"/>
              <a:t>4 стадии изменений макроэкономической внешней среды: от «Кризиса до кризиса»</a:t>
            </a:r>
          </a:p>
        </p:txBody>
      </p:sp>
      <p:sp>
        <p:nvSpPr>
          <p:cNvPr id="53" name="Двойная стрелка вверх/вниз 52"/>
          <p:cNvSpPr/>
          <p:nvPr/>
        </p:nvSpPr>
        <p:spPr>
          <a:xfrm rot="5400000">
            <a:off x="6123915" y="870307"/>
            <a:ext cx="502192" cy="1070595"/>
          </a:xfrm>
          <a:prstGeom prst="upDownArrow">
            <a:avLst>
              <a:gd name="adj1" fmla="val 44464"/>
              <a:gd name="adj2" fmla="val 50000"/>
            </a:avLst>
          </a:prstGeom>
          <a:noFill/>
          <a:ln w="952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1100" dirty="0">
                <a:solidFill>
                  <a:schemeClr val="tx1"/>
                </a:solidFill>
              </a:rPr>
              <a:t>обмен</a:t>
            </a:r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>
          <a:xfrm>
            <a:off x="11410836" y="6415704"/>
            <a:ext cx="312449" cy="365125"/>
          </a:xfrm>
        </p:spPr>
        <p:txBody>
          <a:bodyPr/>
          <a:lstStyle/>
          <a:p>
            <a:fld id="{0F1B0A81-6F90-475D-87CE-C2957076B73C}" type="slidenum">
              <a:rPr lang="ru-RU" sz="1600" b="1" smtClean="0">
                <a:solidFill>
                  <a:schemeClr val="tx1"/>
                </a:solidFill>
              </a:rPr>
              <a:t>2</a:t>
            </a:fld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233803" y="5848457"/>
            <a:ext cx="1177638" cy="7386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ru-RU" sz="1600" dirty="0"/>
              <a:t>4 типа фирмы по размеру</a:t>
            </a:r>
          </a:p>
        </p:txBody>
      </p:sp>
    </p:spTree>
    <p:extLst>
      <p:ext uri="{BB962C8B-B14F-4D97-AF65-F5344CB8AC3E}">
        <p14:creationId xmlns:p14="http://schemas.microsoft.com/office/powerpoint/2010/main" val="21381818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445657"/>
            <a:ext cx="10515600" cy="379458"/>
          </a:xfrm>
        </p:spPr>
        <p:txBody>
          <a:bodyPr lIns="0" tIns="0" rIns="0" bIns="0">
            <a:noAutofit/>
          </a:bodyPr>
          <a:lstStyle/>
          <a:p>
            <a:pPr algn="ctr"/>
            <a:r>
              <a:rPr lang="ru-RU" sz="2800" dirty="0"/>
              <a:t>Стартапы, отечественные быстрорастущие рынки и компании.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8490" y="1615440"/>
            <a:ext cx="11723426" cy="5003724"/>
          </a:xfrm>
        </p:spPr>
        <p:txBody>
          <a:bodyPr wrap="none" lIns="0" tIns="0" rIns="0" bIns="0">
            <a:normAutofit/>
          </a:bodyPr>
          <a:lstStyle/>
          <a:p>
            <a:pPr>
              <a:lnSpc>
                <a:spcPct val="120000"/>
              </a:lnSpc>
            </a:pP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Талантливые изобретательные и технологически грамотные люди </a:t>
            </a:r>
            <a:b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в любой экономике - самый необходимый и редкий ресурс.</a:t>
            </a:r>
          </a:p>
          <a:p>
            <a:pPr>
              <a:lnSpc>
                <a:spcPct val="120000"/>
              </a:lnSpc>
            </a:pP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С 1991 года практически в рамках негласной правительственной политики этот ресурс</a:t>
            </a:r>
            <a:b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 и плоды его труда перетекали из РФ в «страны ядра». Технопарки, </a:t>
            </a:r>
            <a:r>
              <a:rPr lang="ru-RU" sz="2200" dirty="0" err="1">
                <a:latin typeface="Arial" panose="020B0604020202020204" pitchFamily="34" charset="0"/>
                <a:cs typeface="Arial" panose="020B0604020202020204" pitchFamily="34" charset="0"/>
              </a:rPr>
              <a:t>Роснано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, Сколково</a:t>
            </a:r>
            <a:b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 – лишь вехи этой политики. И к тому же - напрасно потраченные деньги.</a:t>
            </a:r>
          </a:p>
          <a:p>
            <a:pPr>
              <a:lnSpc>
                <a:spcPct val="120000"/>
              </a:lnSpc>
            </a:pP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Всеобщая шумиха «про инновации» за все эти 33 года на 99,9% выполняла лишь роль</a:t>
            </a:r>
            <a:b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маскировочной сетки финансово вредной и заранее безрезультатной общей политики.</a:t>
            </a:r>
          </a:p>
          <a:p>
            <a:pPr>
              <a:lnSpc>
                <a:spcPct val="120000"/>
              </a:lnSpc>
            </a:pP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Создание вооружения и его производство – </a:t>
            </a:r>
            <a:b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сплошь классические инновационные проекты. </a:t>
            </a:r>
            <a:b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А вот конверсия их результатов в «гражданку» в условиях нашего узкого рынка – </a:t>
            </a:r>
            <a:b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это безграмотность и химера.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838200" y="905646"/>
            <a:ext cx="10515600" cy="3794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dirty="0"/>
              <a:t>наши особенности: 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1353800" y="6321844"/>
            <a:ext cx="468000" cy="360000"/>
          </a:xfrm>
        </p:spPr>
        <p:txBody>
          <a:bodyPr/>
          <a:lstStyle/>
          <a:p>
            <a:pPr algn="ctr"/>
            <a:fld id="{0F1B0A81-6F90-475D-87CE-C2957076B73C}" type="slidenum">
              <a:rPr lang="ru-RU" sz="16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3</a:t>
            </a:fld>
            <a:endParaRPr lang="ru-RU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29490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86717" y="91440"/>
            <a:ext cx="8229600" cy="418058"/>
          </a:xfrm>
        </p:spPr>
        <p:txBody>
          <a:bodyPr vert="horz" lIns="0" tIns="0" rIns="0" bIns="0" rtlCol="0" anchor="ctr">
            <a:normAutofit fontScale="90000"/>
          </a:bodyPr>
          <a:lstStyle/>
          <a:p>
            <a:r>
              <a:rPr lang="ru-RU" sz="2000" dirty="0"/>
              <a:t>Обсуждая, говорим только  перспективах наших рынков наукоемких товаров и услуг.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1339104"/>
              </p:ext>
            </p:extLst>
          </p:nvPr>
        </p:nvGraphicFramePr>
        <p:xfrm>
          <a:off x="300446" y="509498"/>
          <a:ext cx="11521440" cy="5808527"/>
        </p:xfrm>
        <a:graphic>
          <a:graphicData uri="http://schemas.openxmlformats.org/drawingml/2006/table">
            <a:tbl>
              <a:tblPr firstRow="1">
                <a:tableStyleId>{D7AC3CCA-C797-4891-BE02-D94E43425B78}</a:tableStyleId>
              </a:tblPr>
              <a:tblGrid>
                <a:gridCol w="31535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594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296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787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24963">
                <a:tc>
                  <a:txBody>
                    <a:bodyPr/>
                    <a:lstStyle/>
                    <a:p>
                      <a:pPr marL="0" algn="l" defTabSz="180000"/>
                      <a:r>
                        <a:rPr lang="ru-RU" sz="1600" b="0" dirty="0"/>
                        <a:t>Тип сектора экономики РФ</a:t>
                      </a:r>
                      <a:r>
                        <a:rPr lang="ru-RU" sz="1200" b="0" dirty="0"/>
                        <a:t>,</a:t>
                      </a:r>
                      <a:r>
                        <a:rPr lang="ru-RU" sz="1600" b="0" dirty="0"/>
                        <a:t> если говорить о нем с точки зрения мировой экономики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spcBef>
                          <a:spcPts val="0"/>
                        </a:spcBef>
                      </a:pPr>
                      <a:r>
                        <a:rPr lang="ru-RU" dirty="0"/>
                        <a:t>Неторгуемые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/>
                        <a:t>Торгуемые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7245">
                <a:tc>
                  <a:txBody>
                    <a:bodyPr/>
                    <a:lstStyle/>
                    <a:p>
                      <a:pPr marL="0" algn="l"/>
                      <a:r>
                        <a:rPr lang="ru-RU" sz="1400" dirty="0"/>
                        <a:t>Связана, или не связана данная подотрасель с перевооружением</a:t>
                      </a:r>
                      <a:r>
                        <a:rPr lang="ru-RU" sz="1400" baseline="0" dirty="0"/>
                        <a:t> отечественной оборонной промышленности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solidFill>
                            <a:srgbClr val="00B050"/>
                          </a:solidFill>
                        </a:rPr>
                        <a:t>Не связаны</a:t>
                      </a:r>
                    </a:p>
                    <a:p>
                      <a:pPr marL="0" algn="ctr">
                        <a:spcBef>
                          <a:spcPts val="0"/>
                        </a:spcBef>
                      </a:pP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Связаны, или опосредовано</a:t>
                      </a:r>
                      <a:r>
                        <a:rPr lang="ru-RU" sz="18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связаны</a:t>
                      </a:r>
                      <a:endParaRPr lang="ru-RU" sz="180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rgbClr val="00B050"/>
                          </a:solidFill>
                        </a:rPr>
                        <a:t>Не связаны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5253">
                <a:tc>
                  <a:txBody>
                    <a:bodyPr/>
                    <a:lstStyle/>
                    <a:p>
                      <a:pPr marL="0" algn="l"/>
                      <a:r>
                        <a:rPr lang="ru-RU" sz="1600" dirty="0"/>
                        <a:t>Основной</a:t>
                      </a:r>
                      <a:r>
                        <a:rPr lang="ru-RU" sz="1600" baseline="0" dirty="0"/>
                        <a:t> конкурент наших фирм через 6 лет 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>
                        <a:spcBef>
                          <a:spcPts val="0"/>
                        </a:spcBef>
                      </a:pPr>
                      <a:r>
                        <a:rPr lang="ru-RU" sz="1400" dirty="0"/>
                        <a:t>Чисто китайские фирмы и российско-китайские фирмы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/>
                        <a:t>Наши</a:t>
                      </a:r>
                      <a:r>
                        <a:rPr lang="ru-RU" sz="1600" baseline="0" dirty="0"/>
                        <a:t> компании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/>
                        <a:t>Как и сегодня мировые ТНК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945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Основной конкурент наших фирм через 25 лет и далее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>
                        <a:spcBef>
                          <a:spcPts val="0"/>
                        </a:spcBef>
                      </a:pPr>
                      <a:r>
                        <a:rPr lang="ru-RU" sz="1600" dirty="0"/>
                        <a:t>Китайские ТНК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u="sng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Не понятно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/>
                        <a:t>Как и сегодня мировые ТНК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08874">
                <a:tc rowSpan="2">
                  <a:txBody>
                    <a:bodyPr/>
                    <a:lstStyle/>
                    <a:p>
                      <a:pPr marL="0" algn="l"/>
                      <a:r>
                        <a:rPr lang="ru-RU" sz="1600" dirty="0"/>
                        <a:t>Обдуманная</a:t>
                      </a:r>
                      <a:r>
                        <a:rPr lang="ru-RU" sz="1600" baseline="0" dirty="0"/>
                        <a:t> стратегия </a:t>
                      </a:r>
                      <a:r>
                        <a:rPr lang="ru-RU" sz="1600" dirty="0"/>
                        <a:t>для наших фирм, производящих наукоемкие товаров и услуги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1800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Ближайшие 5 лет</a:t>
                      </a:r>
                    </a:p>
                    <a:p>
                      <a:pPr marL="0" marR="0" lvl="0" indent="0" algn="l" defTabSz="1800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Максимальное усиление маркетинга и занятие всех даже маленьких ниш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800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Ближайшие 5 лет</a:t>
                      </a:r>
                    </a:p>
                    <a:p>
                      <a:pPr marL="0" marR="0" lvl="0" indent="0" algn="l" defTabSz="1800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Широкое</a:t>
                      </a:r>
                      <a:r>
                        <a:rPr lang="ru-RU" sz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внедрение достижений современного мирового НТП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800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Ближайшие 5 лет</a:t>
                      </a:r>
                    </a:p>
                    <a:p>
                      <a:pPr marL="0" algn="l" defTabSz="180000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Лидерство по клиентоориентированности в</a:t>
                      </a:r>
                      <a:r>
                        <a:rPr lang="ru-RU" sz="1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сочетании с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оптимизацией всех бизнес-процессов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91919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>
                        <a:spcBef>
                          <a:spcPts val="0"/>
                        </a:spcBef>
                      </a:pPr>
                      <a:r>
                        <a:rPr lang="ru-RU" sz="1200" b="1" dirty="0">
                          <a:solidFill>
                            <a:srgbClr val="00B0F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ближайшие 25 – 50 ле</a:t>
                      </a:r>
                      <a:r>
                        <a:rPr lang="ru-RU" sz="1200" b="0" dirty="0">
                          <a:solidFill>
                            <a:srgbClr val="00B0F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</a:t>
                      </a:r>
                      <a:br>
                        <a:rPr lang="ru-RU" sz="1200" b="0" dirty="0">
                          <a:solidFill>
                            <a:srgbClr val="00B0F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Широкая</a:t>
                      </a:r>
                      <a:r>
                        <a:rPr lang="ru-RU" sz="12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цифровизация и частичная  роботизация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solidFill>
                            <a:srgbClr val="00B0F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ближайшие 25 – 50 лет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Технологические инновации и частичная роботизация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solidFill>
                            <a:srgbClr val="00B0F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ближайшие 25 – 50 лет</a:t>
                      </a:r>
                      <a:br>
                        <a:rPr lang="ru-RU" sz="1200" b="1" dirty="0">
                          <a:solidFill>
                            <a:srgbClr val="00B0F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Лидерство в узких сегментах мирового рынка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7499">
                <a:tc rowSpan="2">
                  <a:txBody>
                    <a:bodyPr/>
                    <a:lstStyle/>
                    <a:p>
                      <a:pPr marL="0" algn="l"/>
                      <a:r>
                        <a:rPr lang="ru-RU" sz="1600" dirty="0"/>
                        <a:t>Имеет ли смысл развивать</a:t>
                      </a:r>
                      <a:r>
                        <a:rPr lang="en-US" sz="1600" baseline="0" dirty="0"/>
                        <a:t> </a:t>
                      </a:r>
                      <a:r>
                        <a:rPr lang="ru-RU" sz="1600" baseline="0" dirty="0"/>
                        <a:t>Стартапы в РФ (</a:t>
                      </a:r>
                      <a:r>
                        <a:rPr lang="ru-RU" sz="1400" baseline="0" dirty="0"/>
                        <a:t>или надо остановиться на стадии патента)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1800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Ближайшие 5 лет</a:t>
                      </a:r>
                    </a:p>
                    <a:p>
                      <a:pPr marL="0" marR="0" lvl="0" indent="0" algn="ctr" defTabSz="1800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800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Ближайшие 5 лет</a:t>
                      </a:r>
                    </a:p>
                    <a:p>
                      <a:pPr marL="0" marR="0" lvl="0" indent="0" algn="ctr" defTabSz="1800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Нет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800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Ближайшие 5 лет</a:t>
                      </a:r>
                      <a:br>
                        <a:rPr lang="ru-RU" sz="160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Нет</a:t>
                      </a:r>
                      <a:endParaRPr lang="ru-RU" sz="1400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5251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>
                        <a:spcBef>
                          <a:spcPts val="0"/>
                        </a:spcBef>
                      </a:pPr>
                      <a:r>
                        <a:rPr lang="ru-RU" sz="1400" dirty="0">
                          <a:solidFill>
                            <a:srgbClr val="00B0F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ближайшие 25 50  лет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Нет</a:t>
                      </a:r>
                      <a:endParaRPr lang="ru-RU" sz="1400" dirty="0">
                        <a:solidFill>
                          <a:srgbClr val="00B0F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rgbClr val="00B0F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ближайшие 25 - 50 лет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</a:t>
                      </a:r>
                      <a:endParaRPr lang="ru-RU" sz="1400" dirty="0">
                        <a:solidFill>
                          <a:srgbClr val="00B0F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rgbClr val="00B0F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ближайшие 25 -50 лет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sng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Не понятно</a:t>
                      </a:r>
                      <a:endParaRPr lang="ru-RU" sz="140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283349" y="6412083"/>
            <a:ext cx="468000" cy="324000"/>
          </a:xfrm>
        </p:spPr>
        <p:txBody>
          <a:bodyPr/>
          <a:lstStyle/>
          <a:p>
            <a:pPr algn="ctr"/>
            <a:fld id="{0F1B0A81-6F90-475D-87CE-C2957076B73C}" type="slidenum">
              <a:rPr lang="ru-RU" sz="16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4</a:t>
            </a:fld>
            <a:endParaRPr lang="ru-RU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29351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7929180"/>
              </p:ext>
            </p:extLst>
          </p:nvPr>
        </p:nvGraphicFramePr>
        <p:xfrm>
          <a:off x="1900669" y="407987"/>
          <a:ext cx="9283290" cy="60550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2425" y="174624"/>
            <a:ext cx="5701393" cy="466725"/>
          </a:xfrm>
        </p:spPr>
        <p:txBody>
          <a:bodyPr lIns="0" tIns="0" rIns="0" bIns="0">
            <a:normAutofit/>
          </a:bodyPr>
          <a:lstStyle/>
          <a:p>
            <a:r>
              <a:rPr lang="ru-RU" sz="2000" dirty="0"/>
              <a:t>«Неторгуемые» сектора нашей экономики, пример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183959" y="6336382"/>
            <a:ext cx="468000" cy="360000"/>
          </a:xfrm>
        </p:spPr>
        <p:txBody>
          <a:bodyPr vert="horz" lIns="91440" tIns="45720" rIns="91440" bIns="45720" rtlCol="0" anchor="ctr"/>
          <a:lstStyle/>
          <a:p>
            <a:pPr algn="ctr"/>
            <a:fld id="{0F1B0A81-6F90-475D-87CE-C2957076B73C}" type="slidenum">
              <a:rPr lang="ru-RU"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5</a:t>
            </a:fld>
            <a:endParaRPr lang="ru-RU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82934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86715"/>
          </a:xfrm>
        </p:spPr>
        <p:txBody>
          <a:bodyPr>
            <a:noAutofit/>
          </a:bodyPr>
          <a:lstStyle/>
          <a:p>
            <a:r>
              <a:rPr lang="ru-RU" sz="2400" dirty="0"/>
              <a:t>На 50% строительство «торгуемый» сектор экономики, на 50% «не торгуемый»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23829" y="1195232"/>
            <a:ext cx="4965400" cy="43782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6148" r="2741" b="35852"/>
          <a:stretch/>
        </p:blipFill>
        <p:spPr>
          <a:xfrm>
            <a:off x="424542" y="1195232"/>
            <a:ext cx="6527761" cy="45959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12479" y="3107094"/>
            <a:ext cx="306705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dirty="0"/>
              <a:t>Цены в </a:t>
            </a:r>
            <a:r>
              <a:rPr lang="en-US" sz="1400" dirty="0"/>
              <a:t>USD </a:t>
            </a:r>
            <a:r>
              <a:rPr lang="ru-RU" sz="1400" dirty="0"/>
              <a:t>янв. 2023</a:t>
            </a:r>
            <a:r>
              <a:rPr lang="en-US" sz="1400" dirty="0"/>
              <a:t> </a:t>
            </a:r>
            <a:r>
              <a:rPr lang="ru-RU" sz="1400" dirty="0"/>
              <a:t>к янв. 2024 ± 1,5%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556657" y="4218214"/>
            <a:ext cx="4406900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11183942" y="6382229"/>
            <a:ext cx="605287" cy="365125"/>
          </a:xfrm>
        </p:spPr>
        <p:txBody>
          <a:bodyPr vert="horz" lIns="91440" tIns="45720" rIns="91440" bIns="45720" rtlCol="0" anchor="ctr"/>
          <a:lstStyle/>
          <a:p>
            <a:pPr algn="ctr"/>
            <a:fld id="{0F1B0A81-6F90-475D-87CE-C2957076B73C}" type="slidenum">
              <a:rPr lang="ru-RU"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6</a:t>
            </a:fld>
            <a:endParaRPr lang="ru-RU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80166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2880" y="130629"/>
            <a:ext cx="11756571" cy="6361610"/>
          </a:xfrm>
        </p:spPr>
        <p:txBody>
          <a:bodyPr lIns="0" tIns="0" rIns="0" bIns="0">
            <a:normAutofit/>
          </a:bodyPr>
          <a:lstStyle/>
          <a:p>
            <a:r>
              <a:rPr lang="ru-RU" sz="2000" dirty="0"/>
              <a:t>Среди экономистов почему-то мало обсуждается, что среди всех затрат на R&amp;D (НИОКР) (обычно порядка 2,5% ВВП и выше в высокоразвитых странах) венчурное финансирование составляет от этих 2,5% ВВП не более чем 15-20% (прядка 0,5% ВВП). Но именно наличие и развитость этой сферы минимизирует риски, что страна-конкурент обойдет вашу страну в будущем за счет стремительного роста нескольких неизвестно откуда взявшихся стартапов.</a:t>
            </a:r>
          </a:p>
          <a:p>
            <a:r>
              <a:rPr lang="ru-RU" sz="2000" dirty="0"/>
              <a:t>Можно рассказывать, как это устроено в США, Японии ЕС. Большинство НИОКР в мире делается на плановые инвестиции Правительства (порядка одной трети), и крупных ТНК (порядка двух третей). В «странах ядра» у некоторых из ТНК годовые затраты на НИОКР составляют до четверти годовой выручки! И это так, из года в год. Но стартапы и венчурное инвестирование очень важная составляющая национальной инновационной сферы. В условиях обострившейся международной конкуренции никто (даже Джо Байден) не захочет мириться с усложнением её финансового положения. Это, кроме прочего и вызвало столь оперативное вмешательство в банкротство SVB.</a:t>
            </a:r>
          </a:p>
          <a:p>
            <a:r>
              <a:rPr lang="ru-RU" sz="2000" dirty="0"/>
              <a:t>Это магистральная дорога, но не для стран, где ТНК меньше десятка, и те «дети рентной экономики»!</a:t>
            </a:r>
          </a:p>
          <a:p>
            <a:r>
              <a:rPr lang="ru-RU" sz="2000" dirty="0"/>
              <a:t>Олег Вадимович Григорьев объяснял, чем определялся на самом деле рост объёмов венчурного финансирования в США с 0,04% ВВП в 1980 г. до 0,62% ВВП в 2020 г. Ростом прибыли корпораций (ТНК) за счёт переноса производства в страны с дешёвой рабочей силой, в частности Китай. Т. к. масштабы такого переноса сегодня уже не те, то и роль стартапов в экономике высокоразвитых стран будет уменьшаться. А вот практика и объёмы «слияний и поглощений» – увеличиваться.</a:t>
            </a:r>
            <a:br>
              <a:rPr lang="ru-RU" sz="2000" dirty="0"/>
            </a:br>
            <a:r>
              <a:rPr lang="ru-RU" sz="2000" dirty="0"/>
              <a:t> И это никак не связано с грядущей новой мировой технологической революцией.</a:t>
            </a:r>
          </a:p>
        </p:txBody>
      </p:sp>
      <p:pic>
        <p:nvPicPr>
          <p:cNvPr id="4" name="Рисунок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28"/>
          <a:stretch/>
        </p:blipFill>
        <p:spPr bwMode="auto">
          <a:xfrm>
            <a:off x="9392194" y="5168456"/>
            <a:ext cx="2547257" cy="151529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75889" y="6192448"/>
            <a:ext cx="468000" cy="360000"/>
          </a:xfrm>
        </p:spPr>
        <p:txBody>
          <a:bodyPr vert="horz" lIns="91440" tIns="45720" rIns="91440" bIns="45720" rtlCol="0" anchor="ctr"/>
          <a:lstStyle/>
          <a:p>
            <a:pPr algn="ctr"/>
            <a:fld id="{0F1B0A81-6F90-475D-87CE-C2957076B73C}" type="slidenum">
              <a:rPr lang="ru-RU"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7</a:t>
            </a:fld>
            <a:endParaRPr lang="ru-RU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6241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353393"/>
            <a:ext cx="11608253" cy="625475"/>
          </a:xfrm>
        </p:spPr>
        <p:txBody>
          <a:bodyPr lIns="0" tIns="0" rIns="0" bIns="0">
            <a:normAutofit/>
          </a:bodyPr>
          <a:lstStyle/>
          <a:p>
            <a:r>
              <a:rPr lang="ru-RU" sz="1600" dirty="0"/>
              <a:t>Прогноз развития мирового капитализма в ближайшие 50 - 80 лет. Кризисы на фоне падения и восстановления прибыльности бизнеса</a:t>
            </a:r>
          </a:p>
        </p:txBody>
      </p:sp>
      <p:pic>
        <p:nvPicPr>
          <p:cNvPr id="5" name="Рисунок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66" y="1110616"/>
            <a:ext cx="4872991" cy="311748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493666" y="4386942"/>
            <a:ext cx="46264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США, теперь объём финансирования поглощений почти в 3,5 раза превосходит другие инвестиции</a:t>
            </a:r>
          </a:p>
        </p:txBody>
      </p:sp>
      <p:grpSp>
        <p:nvGrpSpPr>
          <p:cNvPr id="17" name="Группа 16"/>
          <p:cNvGrpSpPr/>
          <p:nvPr/>
        </p:nvGrpSpPr>
        <p:grpSpPr>
          <a:xfrm>
            <a:off x="5093930" y="1744980"/>
            <a:ext cx="6973973" cy="4457700"/>
            <a:chOff x="5093930" y="1744980"/>
            <a:chExt cx="6973973" cy="4457700"/>
          </a:xfrm>
        </p:grpSpPr>
        <p:grpSp>
          <p:nvGrpSpPr>
            <p:cNvPr id="14" name="Группа 13"/>
            <p:cNvGrpSpPr/>
            <p:nvPr/>
          </p:nvGrpSpPr>
          <p:grpSpPr>
            <a:xfrm>
              <a:off x="5482047" y="1744980"/>
              <a:ext cx="6585856" cy="4273005"/>
              <a:chOff x="5253447" y="2110740"/>
              <a:chExt cx="6585856" cy="4273005"/>
            </a:xfrm>
          </p:grpSpPr>
          <p:pic>
            <p:nvPicPr>
              <p:cNvPr id="4" name="Рисунок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253447" y="2110740"/>
                <a:ext cx="6585856" cy="4273005"/>
              </a:xfrm>
              <a:prstGeom prst="rect">
                <a:avLst/>
              </a:prstGeom>
            </p:spPr>
          </p:pic>
          <p:pic>
            <p:nvPicPr>
              <p:cNvPr id="8" name="Рисунок 7"/>
              <p:cNvPicPr>
                <a:picLocks noChangeAspect="1"/>
              </p:cNvPicPr>
              <p:nvPr/>
            </p:nvPicPr>
            <p:blipFill rotWithShape="1">
              <a:blip r:embed="rId4"/>
              <a:srcRect t="32244" r="5026" b="11308"/>
              <a:stretch/>
            </p:blipFill>
            <p:spPr>
              <a:xfrm>
                <a:off x="6172199" y="3243444"/>
                <a:ext cx="1247776" cy="533289"/>
              </a:xfrm>
              <a:prstGeom prst="rect">
                <a:avLst/>
              </a:prstGeom>
            </p:spPr>
          </p:pic>
          <p:pic>
            <p:nvPicPr>
              <p:cNvPr id="10" name="Рисунок 9"/>
              <p:cNvPicPr>
                <a:picLocks noChangeAspect="1"/>
              </p:cNvPicPr>
              <p:nvPr/>
            </p:nvPicPr>
            <p:blipFill rotWithShape="1">
              <a:blip r:embed="rId4"/>
              <a:srcRect t="32244" r="5026" b="11308"/>
              <a:stretch/>
            </p:blipFill>
            <p:spPr>
              <a:xfrm>
                <a:off x="8653055" y="3776733"/>
                <a:ext cx="925285" cy="395459"/>
              </a:xfrm>
              <a:prstGeom prst="rect">
                <a:avLst/>
              </a:prstGeom>
            </p:spPr>
          </p:pic>
          <p:pic>
            <p:nvPicPr>
              <p:cNvPr id="11" name="Рисунок 10"/>
              <p:cNvPicPr>
                <a:picLocks noChangeAspect="1"/>
              </p:cNvPicPr>
              <p:nvPr/>
            </p:nvPicPr>
            <p:blipFill rotWithShape="1">
              <a:blip r:embed="rId4"/>
              <a:srcRect t="32244" r="5026" b="11308"/>
              <a:stretch/>
            </p:blipFill>
            <p:spPr>
              <a:xfrm>
                <a:off x="10104970" y="4119578"/>
                <a:ext cx="603851" cy="258081"/>
              </a:xfrm>
              <a:prstGeom prst="rect">
                <a:avLst/>
              </a:prstGeom>
            </p:spPr>
          </p:pic>
          <p:pic>
            <p:nvPicPr>
              <p:cNvPr id="12" name="Рисунок 11"/>
              <p:cNvPicPr>
                <a:picLocks noChangeAspect="1"/>
              </p:cNvPicPr>
              <p:nvPr/>
            </p:nvPicPr>
            <p:blipFill rotWithShape="1">
              <a:blip r:embed="rId4"/>
              <a:srcRect t="32244" r="5026" b="11308"/>
              <a:stretch/>
            </p:blipFill>
            <p:spPr>
              <a:xfrm>
                <a:off x="10968484" y="4377659"/>
                <a:ext cx="365569" cy="156241"/>
              </a:xfrm>
              <a:prstGeom prst="rect">
                <a:avLst/>
              </a:prstGeom>
            </p:spPr>
          </p:pic>
        </p:grpSp>
        <p:grpSp>
          <p:nvGrpSpPr>
            <p:cNvPr id="16" name="Группа 15"/>
            <p:cNvGrpSpPr/>
            <p:nvPr/>
          </p:nvGrpSpPr>
          <p:grpSpPr>
            <a:xfrm>
              <a:off x="5093930" y="2278380"/>
              <a:ext cx="4133890" cy="3924300"/>
              <a:chOff x="5093930" y="2278380"/>
              <a:chExt cx="4133890" cy="3924300"/>
            </a:xfrm>
          </p:grpSpPr>
          <p:sp>
            <p:nvSpPr>
              <p:cNvPr id="15" name="Прямоугольник 14"/>
              <p:cNvSpPr/>
              <p:nvPr/>
            </p:nvSpPr>
            <p:spPr>
              <a:xfrm rot="3010142">
                <a:off x="5359087" y="5485217"/>
                <a:ext cx="234562" cy="76487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Кольцо 12"/>
              <p:cNvSpPr/>
              <p:nvPr/>
            </p:nvSpPr>
            <p:spPr>
              <a:xfrm>
                <a:off x="5120096" y="2278380"/>
                <a:ext cx="4107724" cy="3924300"/>
              </a:xfrm>
              <a:prstGeom prst="donut">
                <a:avLst>
                  <a:gd name="adj" fmla="val 2186"/>
                </a:avLst>
              </a:prstGeom>
              <a:solidFill>
                <a:schemeClr val="bg1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11354463" y="6252496"/>
            <a:ext cx="416379" cy="365125"/>
          </a:xfrm>
        </p:spPr>
        <p:txBody>
          <a:bodyPr vert="horz" lIns="91440" tIns="45720" rIns="91440" bIns="45720" rtlCol="0" anchor="ctr"/>
          <a:lstStyle/>
          <a:p>
            <a:pPr algn="ctr"/>
            <a:fld id="{0F1B0A81-6F90-475D-87CE-C2957076B73C}" type="slidenum">
              <a:rPr lang="ru-RU"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8</a:t>
            </a:fld>
            <a:endParaRPr lang="ru-RU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89411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05" y="287353"/>
            <a:ext cx="9545955" cy="362673"/>
          </a:xfrm>
        </p:spPr>
        <p:txBody>
          <a:bodyPr lIns="0" tIns="0" rIns="0" bIns="0">
            <a:normAutofit/>
          </a:bodyPr>
          <a:lstStyle/>
          <a:p>
            <a:pPr algn="ctr"/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«Перспективы экономики надо просчитывать не в деньгах, а в людях » . О. В. Григорьев</a:t>
            </a: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10990051" y="6359547"/>
            <a:ext cx="468000" cy="360000"/>
          </a:xfrm>
        </p:spPr>
        <p:txBody>
          <a:bodyPr vert="horz" lIns="91440" tIns="45720" rIns="91440" bIns="45720" rtlCol="0" anchor="ctr"/>
          <a:lstStyle/>
          <a:p>
            <a:pPr algn="ctr"/>
            <a:fld id="{0F1B0A81-6F90-475D-87CE-C2957076B73C}" type="slidenum">
              <a:rPr lang="ru-RU"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9</a:t>
            </a:fld>
            <a:endParaRPr lang="ru-RU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5309" y="1460500"/>
            <a:ext cx="2830443" cy="1947654"/>
          </a:xfrm>
          <a:prstGeom prst="rect">
            <a:avLst/>
          </a:prstGeom>
        </p:spPr>
      </p:pic>
      <p:grpSp>
        <p:nvGrpSpPr>
          <p:cNvPr id="30" name="Группа 29"/>
          <p:cNvGrpSpPr/>
          <p:nvPr/>
        </p:nvGrpSpPr>
        <p:grpSpPr>
          <a:xfrm>
            <a:off x="340431" y="1238250"/>
            <a:ext cx="7608442" cy="5441950"/>
            <a:chOff x="340431" y="1238250"/>
            <a:chExt cx="7608442" cy="5441950"/>
          </a:xfrm>
        </p:grpSpPr>
        <p:grpSp>
          <p:nvGrpSpPr>
            <p:cNvPr id="23" name="Группа 22"/>
            <p:cNvGrpSpPr/>
            <p:nvPr/>
          </p:nvGrpSpPr>
          <p:grpSpPr>
            <a:xfrm>
              <a:off x="340431" y="1238250"/>
              <a:ext cx="6208103" cy="5441950"/>
              <a:chOff x="340431" y="1238250"/>
              <a:chExt cx="6208103" cy="5441950"/>
            </a:xfrm>
          </p:grpSpPr>
          <p:pic>
            <p:nvPicPr>
              <p:cNvPr id="4" name="Рисунок 3"/>
              <p:cNvPicPr>
                <a:picLocks noChangeAspect="1"/>
              </p:cNvPicPr>
              <p:nvPr/>
            </p:nvPicPr>
            <p:blipFill rotWithShape="1">
              <a:blip r:embed="rId4"/>
              <a:srcRect l="2148" t="9954" r="3485" b="12737"/>
              <a:stretch/>
            </p:blipFill>
            <p:spPr>
              <a:xfrm>
                <a:off x="340431" y="1238250"/>
                <a:ext cx="6208103" cy="5441950"/>
              </a:xfrm>
              <a:prstGeom prst="rect">
                <a:avLst/>
              </a:prstGeom>
            </p:spPr>
          </p:pic>
          <p:sp>
            <p:nvSpPr>
              <p:cNvPr id="5" name="TextBox 4"/>
              <p:cNvSpPr txBox="1"/>
              <p:nvPr/>
            </p:nvSpPr>
            <p:spPr>
              <a:xfrm>
                <a:off x="2543175" y="3661230"/>
                <a:ext cx="866775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400" dirty="0"/>
                  <a:t>Весь мир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2701082" y="2554264"/>
                <a:ext cx="635000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400" dirty="0"/>
                  <a:t>Африка</a:t>
                </a:r>
              </a:p>
            </p:txBody>
          </p:sp>
          <p:cxnSp>
            <p:nvCxnSpPr>
              <p:cNvPr id="8" name="Прямая соединительная линия 7"/>
              <p:cNvCxnSpPr/>
              <p:nvPr/>
            </p:nvCxnSpPr>
            <p:spPr>
              <a:xfrm flipV="1">
                <a:off x="3409950" y="1460500"/>
                <a:ext cx="0" cy="4057650"/>
              </a:xfrm>
              <a:prstGeom prst="line">
                <a:avLst/>
              </a:prstGeom>
              <a:ln w="9525">
                <a:solidFill>
                  <a:srgbClr val="C0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TextBox 8"/>
              <p:cNvSpPr txBox="1"/>
              <p:nvPr/>
            </p:nvSpPr>
            <p:spPr>
              <a:xfrm>
                <a:off x="3211427" y="4313091"/>
                <a:ext cx="635000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400" dirty="0"/>
                  <a:t>Азия</a:t>
                </a:r>
              </a:p>
            </p:txBody>
          </p:sp>
          <p:cxnSp>
            <p:nvCxnSpPr>
              <p:cNvPr id="11" name="Прямая со стрелкой 10"/>
              <p:cNvCxnSpPr/>
              <p:nvPr/>
            </p:nvCxnSpPr>
            <p:spPr>
              <a:xfrm flipH="1">
                <a:off x="3104411" y="4513740"/>
                <a:ext cx="184150" cy="23495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TextBox 13"/>
              <p:cNvSpPr txBox="1"/>
              <p:nvPr/>
            </p:nvSpPr>
            <p:spPr>
              <a:xfrm>
                <a:off x="2543128" y="5429413"/>
                <a:ext cx="635000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400" dirty="0"/>
                  <a:t>Европа</a:t>
                </a:r>
              </a:p>
            </p:txBody>
          </p:sp>
          <p:cxnSp>
            <p:nvCxnSpPr>
              <p:cNvPr id="15" name="Прямая со стрелкой 14"/>
              <p:cNvCxnSpPr/>
              <p:nvPr/>
            </p:nvCxnSpPr>
            <p:spPr>
              <a:xfrm flipH="1">
                <a:off x="2451099" y="3876674"/>
                <a:ext cx="184150" cy="23495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Прямая со стрелкой 15"/>
              <p:cNvCxnSpPr/>
              <p:nvPr/>
            </p:nvCxnSpPr>
            <p:spPr>
              <a:xfrm flipH="1">
                <a:off x="2880828" y="2789214"/>
                <a:ext cx="184150" cy="23495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Прямая со стрелкой 16"/>
              <p:cNvCxnSpPr>
                <a:stCxn id="14" idx="1"/>
              </p:cNvCxnSpPr>
              <p:nvPr/>
            </p:nvCxnSpPr>
            <p:spPr>
              <a:xfrm flipV="1">
                <a:off x="2543128" y="5307923"/>
                <a:ext cx="101599" cy="22921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" name="Дуга 21"/>
            <p:cNvSpPr/>
            <p:nvPr/>
          </p:nvSpPr>
          <p:spPr>
            <a:xfrm rot="16200000" flipH="1">
              <a:off x="4390189" y="1352195"/>
              <a:ext cx="2625966" cy="4491402"/>
            </a:xfrm>
            <a:prstGeom prst="arc">
              <a:avLst>
                <a:gd name="adj1" fmla="val 16078559"/>
                <a:gd name="adj2" fmla="val 21563997"/>
              </a:avLst>
            </a:prstGeom>
            <a:ln w="3175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dirty="0">
                <a:ln w="28575">
                  <a:solidFill>
                    <a:schemeClr val="tx1"/>
                  </a:solidFill>
                </a:ln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cxnSp>
          <p:nvCxnSpPr>
            <p:cNvPr id="25" name="Прямая соединительная линия 24"/>
            <p:cNvCxnSpPr/>
            <p:nvPr/>
          </p:nvCxnSpPr>
          <p:spPr>
            <a:xfrm>
              <a:off x="735330" y="4922098"/>
              <a:ext cx="5745480" cy="0"/>
            </a:xfrm>
            <a:prstGeom prst="line">
              <a:avLst/>
            </a:prstGeom>
            <a:ln w="285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4545854" y="3489325"/>
              <a:ext cx="2076548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1600" dirty="0">
                  <a:solidFill>
                    <a:srgbClr val="0070C0"/>
                  </a:solidFill>
                </a:rPr>
                <a:t>Население всей земли перестает расти</a:t>
              </a:r>
            </a:p>
          </p:txBody>
        </p:sp>
        <p:cxnSp>
          <p:nvCxnSpPr>
            <p:cNvPr id="27" name="Прямая со стрелкой 26"/>
            <p:cNvCxnSpPr/>
            <p:nvPr/>
          </p:nvCxnSpPr>
          <p:spPr>
            <a:xfrm flipH="1">
              <a:off x="4829091" y="4073559"/>
              <a:ext cx="680190" cy="837320"/>
            </a:xfrm>
            <a:prstGeom prst="straightConnector1">
              <a:avLst/>
            </a:prstGeom>
            <a:ln w="12700">
              <a:solidFill>
                <a:srgbClr val="0070C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Box 30"/>
          <p:cNvSpPr txBox="1"/>
          <p:nvPr/>
        </p:nvSpPr>
        <p:spPr>
          <a:xfrm>
            <a:off x="3484521" y="1872687"/>
            <a:ext cx="63500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dirty="0"/>
              <a:t>Сегодня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6846171" y="6221865"/>
            <a:ext cx="449810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70C0"/>
                </a:solidFill>
              </a:rPr>
              <a:t>https://www.demoscope.ru/weekly/2020/0843/barom03.php</a:t>
            </a:r>
          </a:p>
        </p:txBody>
      </p:sp>
      <p:grpSp>
        <p:nvGrpSpPr>
          <p:cNvPr id="36" name="Группа 35"/>
          <p:cNvGrpSpPr/>
          <p:nvPr/>
        </p:nvGrpSpPr>
        <p:grpSpPr>
          <a:xfrm>
            <a:off x="6797940" y="3383434"/>
            <a:ext cx="5099832" cy="2754612"/>
            <a:chOff x="6797940" y="3383434"/>
            <a:chExt cx="5099832" cy="2754612"/>
          </a:xfrm>
        </p:grpSpPr>
        <p:pic>
          <p:nvPicPr>
            <p:cNvPr id="33" name="Рисунок 32"/>
            <p:cNvPicPr>
              <a:picLocks noChangeAspect="1"/>
            </p:cNvPicPr>
            <p:nvPr/>
          </p:nvPicPr>
          <p:blipFill rotWithShape="1">
            <a:blip r:embed="rId5"/>
            <a:srcRect l="1358" t="4359" r="1358" b="2820"/>
            <a:stretch/>
          </p:blipFill>
          <p:spPr>
            <a:xfrm>
              <a:off x="6797940" y="3604935"/>
              <a:ext cx="4850427" cy="2533111"/>
            </a:xfrm>
            <a:prstGeom prst="rect">
              <a:avLst/>
            </a:prstGeom>
          </p:spPr>
        </p:pic>
        <p:pic>
          <p:nvPicPr>
            <p:cNvPr id="34" name="Рисунок 3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373561" y="3768952"/>
              <a:ext cx="970714" cy="1142207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6846171" y="3383434"/>
              <a:ext cx="5051601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1600" dirty="0">
                  <a:solidFill>
                    <a:srgbClr val="002060"/>
                  </a:solidFill>
                </a:rPr>
                <a:t>Падение рождаемости в Индии с темпом 1,6 – 1,8 % в год</a:t>
              </a:r>
            </a:p>
          </p:txBody>
        </p:sp>
      </p:grpSp>
      <p:pic>
        <p:nvPicPr>
          <p:cNvPr id="37" name="Рисунок 3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45751" y="171348"/>
            <a:ext cx="1256995" cy="6211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8" name="TextBox 37"/>
          <p:cNvSpPr txBox="1"/>
          <p:nvPr/>
        </p:nvSpPr>
        <p:spPr>
          <a:xfrm>
            <a:off x="3777290" y="2628582"/>
            <a:ext cx="311621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>
                <a:solidFill>
                  <a:schemeClr val="accent4">
                    <a:lumMod val="50000"/>
                  </a:schemeClr>
                </a:solidFill>
              </a:rPr>
              <a:t>Почему скорость падения СКР возрастет объясняет следующий слайд</a:t>
            </a:r>
          </a:p>
        </p:txBody>
      </p:sp>
      <p:cxnSp>
        <p:nvCxnSpPr>
          <p:cNvPr id="39" name="Прямая со стрелкой 38"/>
          <p:cNvCxnSpPr/>
          <p:nvPr/>
        </p:nvCxnSpPr>
        <p:spPr>
          <a:xfrm flipH="1">
            <a:off x="3929891" y="3080327"/>
            <a:ext cx="270991" cy="1269120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62949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3935</TotalTime>
  <Words>1408</Words>
  <Application>Microsoft Office PowerPoint</Application>
  <PresentationFormat>Широкоэкранный</PresentationFormat>
  <Paragraphs>117</Paragraphs>
  <Slides>14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Тема Office</vt:lpstr>
      <vt:lpstr>Worksheet</vt:lpstr>
      <vt:lpstr>По ходу изложения я буду касаться закономерностей только для 2 небольших типов рынков, которые давно изучаю. </vt:lpstr>
      <vt:lpstr>Уникальность маркетинга, как сферы деятельности. Или что такое маркетинг</vt:lpstr>
      <vt:lpstr>Стартапы, отечественные быстрорастущие рынки и компании.</vt:lpstr>
      <vt:lpstr>Обсуждая, говорим только  перспективах наших рынков наукоемких товаров и услуг.</vt:lpstr>
      <vt:lpstr>«Неторгуемые» сектора нашей экономики, пример</vt:lpstr>
      <vt:lpstr>На 50% строительство «торгуемый» сектор экономики, на 50% «не торгуемый»</vt:lpstr>
      <vt:lpstr>Презентация PowerPoint</vt:lpstr>
      <vt:lpstr>Прогноз развития мирового капитализма в ближайшие 50 - 80 лет. Кризисы на фоне падения и восстановления прибыльности бизнеса</vt:lpstr>
      <vt:lpstr>«Перспективы экономики надо просчитывать не в деньгах, а в людях » . О. В. Григорьев</vt:lpstr>
      <vt:lpstr>Презентация PowerPoint</vt:lpstr>
      <vt:lpstr>Презентация PowerPoint</vt:lpstr>
      <vt:lpstr>Создаем условия для выманивания, вывоза к себе молодых одаренных образованных и трудолюбивых из стран полупериферии и периферии. И научно обосновано управляем потоком других мигрантов-работников </vt:lpstr>
      <vt:lpstr>Кривая зрелости технологий (Gartner Hype Cycle)</vt:lpstr>
      <vt:lpstr>Понятно, что как только большинство бизнесменов в мире осознает: что естественный прирост населения теперь и в дальнейшем отрицательный, роботизация во всех сферах жизни пойдет с другими скоростями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Елена Березина</cp:lastModifiedBy>
  <cp:revision>103</cp:revision>
  <dcterms:created xsi:type="dcterms:W3CDTF">2024-02-21T20:18:38Z</dcterms:created>
  <dcterms:modified xsi:type="dcterms:W3CDTF">2024-02-27T15:49:04Z</dcterms:modified>
</cp:coreProperties>
</file>